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56" r:id="rId2"/>
    <p:sldId id="352" r:id="rId3"/>
    <p:sldId id="353" r:id="rId4"/>
    <p:sldId id="354" r:id="rId5"/>
    <p:sldId id="355" r:id="rId6"/>
    <p:sldId id="257" r:id="rId7"/>
    <p:sldId id="259" r:id="rId8"/>
    <p:sldId id="358" r:id="rId9"/>
    <p:sldId id="357" r:id="rId10"/>
    <p:sldId id="359" r:id="rId11"/>
    <p:sldId id="289" r:id="rId12"/>
    <p:sldId id="294" r:id="rId13"/>
    <p:sldId id="334" r:id="rId14"/>
    <p:sldId id="335" r:id="rId15"/>
    <p:sldId id="315" r:id="rId16"/>
    <p:sldId id="313" r:id="rId17"/>
    <p:sldId id="314" r:id="rId18"/>
    <p:sldId id="312" r:id="rId19"/>
    <p:sldId id="296" r:id="rId20"/>
    <p:sldId id="297" r:id="rId21"/>
    <p:sldId id="336" r:id="rId22"/>
    <p:sldId id="316" r:id="rId23"/>
    <p:sldId id="317" r:id="rId24"/>
    <p:sldId id="338" r:id="rId25"/>
    <p:sldId id="303" r:id="rId26"/>
    <p:sldId id="306" r:id="rId27"/>
    <p:sldId id="327" r:id="rId28"/>
    <p:sldId id="324" r:id="rId29"/>
    <p:sldId id="331"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A51609F1-77C3-4C69-9988-959C55D1EA6F}" type="datetimeFigureOut">
              <a:rPr lang="en-US"/>
              <a:pPr>
                <a:defRPr/>
              </a:pPr>
              <a:t>3/15/2017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6D77435F-8D3B-47AC-AC25-3D8CD0DFC0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95E4ECD8-1D60-4417-B54C-0FF1C22A34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rriageuniqueforareason.org/abbrevia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rriageuniqueforareason.org/abbrevi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90625" y="703263"/>
            <a:ext cx="4630738" cy="3473450"/>
          </a:xfrm>
          <a:ln/>
        </p:spPr>
      </p:sp>
      <p:sp>
        <p:nvSpPr>
          <p:cNvPr id="13315" name="Rectangle 3"/>
          <p:cNvSpPr>
            <a:spLocks noGrp="1" noChangeArrowheads="1"/>
          </p:cNvSpPr>
          <p:nvPr>
            <p:ph type="body" idx="1"/>
          </p:nvPr>
        </p:nvSpPr>
        <p:spPr>
          <a:xfrm>
            <a:off x="933450" y="4418013"/>
            <a:ext cx="5143500" cy="4181475"/>
          </a:xfrm>
          <a:noFill/>
          <a:ln/>
        </p:spPr>
        <p:txBody>
          <a:bodyPr/>
          <a:lstStyle/>
          <a:p>
            <a:r>
              <a:rPr lang="en-US" smtClean="0"/>
              <a:t>Most ancient societies needed a secure environment for the perpetuation of the species, a system of rules to handle the granting of property rights, and the protection of bloodlines. The institution of marriage handled these needs. </a:t>
            </a:r>
          </a:p>
          <a:p>
            <a:endParaRPr lang="en-US" smtClean="0"/>
          </a:p>
          <a:p>
            <a:r>
              <a:rPr lang="en-US" smtClean="0"/>
              <a:t>Purpose of marriage in ancient times also included economic reasons: heredity, passing along wealth, more hands to work the family business, whether farming, or other.</a:t>
            </a:r>
          </a:p>
          <a:p>
            <a:endParaRPr lang="en-US" smtClean="0"/>
          </a:p>
          <a:p>
            <a:r>
              <a:rPr lang="en-US" smtClean="0"/>
              <a:t>Common good was to ensure children were cared for and acted as a way to keep order in the community, especially the sexual appetites of men.  For example:    </a:t>
            </a:r>
          </a:p>
          <a:p>
            <a:pPr>
              <a:buFontTx/>
              <a:buChar char="-"/>
            </a:pPr>
            <a:r>
              <a:rPr lang="en-US" smtClean="0"/>
              <a:t>Men can impregnate large number of women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84A41F1E-BAAB-48F9-AAE5-85AD011A40CB}"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703263" y="4416425"/>
            <a:ext cx="5603875" cy="4183063"/>
          </a:xfrm>
          <a:noFill/>
          <a:ln/>
        </p:spPr>
        <p:txBody>
          <a:bodyPr/>
          <a:lstStyle/>
          <a:p>
            <a:r>
              <a:rPr lang="en-US" smtClean="0"/>
              <a:t>Matthew – 5:27  This was a very tricky question – Law of Old testament allowed man to divorce his wife if woman committed adultery</a:t>
            </a:r>
          </a:p>
          <a:p>
            <a:endParaRPr lang="en-US" smtClean="0"/>
          </a:p>
          <a:p>
            <a:r>
              <a:rPr lang="en-US" smtClean="0"/>
              <a:t>Big deal to be faithful</a:t>
            </a:r>
          </a:p>
          <a:p>
            <a:endParaRPr lang="en-US" smtClean="0"/>
          </a:p>
          <a:p>
            <a:r>
              <a:rPr lang="en-US" smtClean="0"/>
              <a:t>FOCCUS “I could not remained marriage to my future spouse if he or she was every unfaithful to me.”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90625" y="703263"/>
            <a:ext cx="4630738" cy="3473450"/>
          </a:xfrm>
          <a:ln/>
        </p:spPr>
      </p:sp>
      <p:sp>
        <p:nvSpPr>
          <p:cNvPr id="36867" name="Rectangle 3"/>
          <p:cNvSpPr>
            <a:spLocks noGrp="1" noChangeArrowheads="1"/>
          </p:cNvSpPr>
          <p:nvPr>
            <p:ph type="body" idx="1"/>
          </p:nvPr>
        </p:nvSpPr>
        <p:spPr>
          <a:xfrm>
            <a:off x="933450" y="4418013"/>
            <a:ext cx="5143500" cy="4181475"/>
          </a:xfrm>
          <a:noFill/>
          <a:ln/>
        </p:spPr>
        <p:txBody>
          <a:bodyPr/>
          <a:lstStyle/>
          <a:p>
            <a:r>
              <a:rPr lang="en-US" smtClean="0"/>
              <a:t>Jesus didn’t say:  man and man or woman and woman</a:t>
            </a:r>
          </a:p>
          <a:p>
            <a:endParaRPr lang="en-US" smtClean="0"/>
          </a:p>
          <a:p>
            <a:r>
              <a:rPr lang="en-US" smtClean="0"/>
              <a:t>Becoming one flesh – only can happen physically between man and woman </a:t>
            </a:r>
          </a:p>
          <a:p>
            <a:endParaRPr lang="en-US" smtClean="0"/>
          </a:p>
          <a:p>
            <a:r>
              <a:rPr lang="en-US" smtClean="0"/>
              <a:t>Come together forever – Jesus makes that point twice – because even the apostles had a hard time understanding</a:t>
            </a:r>
          </a:p>
          <a:p>
            <a:endParaRPr lang="en-US" smtClean="0"/>
          </a:p>
          <a:p>
            <a:r>
              <a:rPr lang="en-US" smtClean="0"/>
              <a:t>These are ideals.  We don’t always live up to them.  Sometimes people choose one another outside God’s will.  Need sacrament &amp; grace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eaLnBrk="1" hangingPunct="1"/>
            <a:r>
              <a:rPr lang="en-US" sz="1100" smtClean="0"/>
              <a:t>Single men have mortality rates 250% higher than married men. </a:t>
            </a:r>
          </a:p>
          <a:p>
            <a:pPr lvl="1" eaLnBrk="1" hangingPunct="1"/>
            <a:r>
              <a:rPr lang="en-US" sz="1100" smtClean="0"/>
              <a:t>Single women have mortality rates 50% higher than married women </a:t>
            </a:r>
          </a:p>
          <a:p>
            <a:pPr lvl="1" eaLnBrk="1" hangingPunct="1"/>
            <a:r>
              <a:rPr lang="en-US" sz="1100" smtClean="0"/>
              <a:t>Having a spouse can decrease your risk for dying from cancer as much as knocking ten years off your life. </a:t>
            </a:r>
          </a:p>
          <a:p>
            <a:pPr lvl="1" eaLnBrk="1" hangingPunct="1"/>
            <a:r>
              <a:rPr lang="en-US" sz="1100" smtClean="0"/>
              <a:t>Single people spend longer in the hospital, and have a greater risk of dying after surgery</a:t>
            </a:r>
          </a:p>
          <a:p>
            <a:pPr eaLnBrk="1" hangingPunct="1"/>
            <a:r>
              <a:rPr lang="en-US" smtClean="0"/>
              <a:t>Single men drink twice as much as married men, and one out of four say their drinking causes problems. </a:t>
            </a:r>
          </a:p>
          <a:p>
            <a:pPr lvl="1" eaLnBrk="1" hangingPunct="1"/>
            <a:endParaRPr lang="en-US"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mtClean="0"/>
              <a:t>40% of married people have sex twice a week, compared to 20-25% of single and cohabitating men and women. </a:t>
            </a:r>
          </a:p>
          <a:p>
            <a:pPr eaLnBrk="1" hangingPunct="1"/>
            <a:r>
              <a:rPr lang="en-US" smtClean="0"/>
              <a:t>Over 40% of married women said their sex life was emotionally and physically satisfying, compared to about 30% of single women. </a:t>
            </a:r>
          </a:p>
          <a:p>
            <a:pPr eaLnBrk="1" hangingPunct="1"/>
            <a:r>
              <a:rPr lang="en-US" smtClean="0"/>
              <a:t>For men, it’s 50% of married men are physically and emotionally contents versus 38% of cohabitating men </a:t>
            </a:r>
          </a:p>
          <a:p>
            <a:pPr eaLnBrk="1" hangingPunct="1"/>
            <a:r>
              <a:rPr lang="en-US" smtClean="0"/>
              <a:t>86% of the married people who rated their marriages as unhappy who stayed together rated the marriage as having improved five years later.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lIns="93172" tIns="46587" rIns="93172" bIns="46587"/>
          <a:lstStyle/>
          <a:p>
            <a:r>
              <a:rPr lang="en-US" smtClean="0"/>
              <a:t>Kristen A. Moore et al., </a:t>
            </a:r>
            <a:r>
              <a:rPr lang="en-US" i="1" smtClean="0"/>
              <a:t>Marriage from a Child's Perspective: How Does Family Structure. Affect Children, and What Can We Do about It? </a:t>
            </a:r>
            <a:r>
              <a:rPr lang="en-US" smtClean="0"/>
              <a:t>at </a:t>
            </a:r>
            <a:r>
              <a:rPr lang="en-US" i="1" smtClean="0"/>
              <a:t> </a:t>
            </a:r>
            <a:r>
              <a:rPr lang="en-US" smtClean="0"/>
              <a:t>Kristen A. Moore et al., </a:t>
            </a:r>
            <a:r>
              <a:rPr lang="en-US" i="1" smtClean="0"/>
              <a:t>Marriage from a Child's Perspective: How Does Family Structure. Affect Children, and What Can We Do about It?</a:t>
            </a:r>
            <a:r>
              <a:rPr lang="en-US" smtClean="0"/>
              <a:t> at http://www.childtrends.org/files/MarriageRB602.pdf.</a:t>
            </a:r>
          </a:p>
          <a:p>
            <a:endParaRPr lang="en-US" smtClean="0"/>
          </a:p>
        </p:txBody>
      </p:sp>
      <p:sp>
        <p:nvSpPr>
          <p:cNvPr id="491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048F5D79-14A9-49DC-AEBC-11CFD8378E04}" type="slidenum">
              <a:rPr lang="en-US" sz="1200">
                <a:latin typeface="Arial" charset="0"/>
              </a:rPr>
              <a:pPr algn="r"/>
              <a:t>23</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90625" y="703263"/>
            <a:ext cx="4630738" cy="3473450"/>
          </a:xfrm>
          <a:ln/>
        </p:spPr>
      </p:sp>
      <p:sp>
        <p:nvSpPr>
          <p:cNvPr id="15363" name="Rectangle 3"/>
          <p:cNvSpPr>
            <a:spLocks noGrp="1" noChangeArrowheads="1"/>
          </p:cNvSpPr>
          <p:nvPr>
            <p:ph type="body" idx="1"/>
          </p:nvPr>
        </p:nvSpPr>
        <p:spPr>
          <a:xfrm>
            <a:off x="933450" y="4418013"/>
            <a:ext cx="5143500" cy="4181475"/>
          </a:xfrm>
          <a:noFill/>
          <a:ln/>
        </p:spPr>
        <p:txBody>
          <a:bodyPr/>
          <a:lstStyle/>
          <a:p>
            <a:r>
              <a:rPr lang="en-US" smtClean="0"/>
              <a:t>Purpose of Marriage – Relationship was not key</a:t>
            </a:r>
          </a:p>
          <a:p>
            <a:endParaRPr lang="en-US" smtClean="0"/>
          </a:p>
          <a:p>
            <a:r>
              <a:rPr lang="en-US" smtClean="0"/>
              <a:t>Marriage was until death.</a:t>
            </a:r>
          </a:p>
          <a:p>
            <a:endParaRPr lang="en-US" smtClean="0"/>
          </a:p>
          <a:p>
            <a:r>
              <a:rPr lang="en-US" smtClean="0"/>
              <a:t>Couple worked together in the family business which required laborers – wife, children, extended family.</a:t>
            </a:r>
          </a:p>
          <a:p>
            <a:endParaRPr lang="en-US" smtClean="0"/>
          </a:p>
          <a:p>
            <a:r>
              <a:rPr lang="en-US" smtClean="0"/>
              <a:t>Children were vital life.  During the Civil war, a couple needed to give birth to 7 children to have 2 children live to adulthood.</a:t>
            </a:r>
          </a:p>
          <a:p>
            <a:endParaRPr lang="en-US" smtClean="0"/>
          </a:p>
          <a:p>
            <a:r>
              <a:rPr lang="en-US" smtClean="0"/>
              <a:t>Infant mortality rate in 1960 was 26 babies died to every 1,000 babies born, now it is 6.9 babies die for every 1,000 born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90625" y="703263"/>
            <a:ext cx="4630738" cy="3473450"/>
          </a:xfrm>
          <a:ln/>
        </p:spPr>
      </p:sp>
      <p:sp>
        <p:nvSpPr>
          <p:cNvPr id="27650" name="Rectangle 3"/>
          <p:cNvSpPr>
            <a:spLocks noGrp="1" noChangeArrowheads="1"/>
          </p:cNvSpPr>
          <p:nvPr>
            <p:ph type="body" idx="1"/>
          </p:nvPr>
        </p:nvSpPr>
        <p:spPr>
          <a:xfrm>
            <a:off x="933450" y="4418013"/>
            <a:ext cx="5143500" cy="4181475"/>
          </a:xfrm>
          <a:ln/>
        </p:spPr>
        <p:txBody>
          <a:bodyPr/>
          <a:lstStyle/>
          <a:p>
            <a:r>
              <a:rPr lang="en-US" smtClean="0"/>
              <a:t>Weddings Today</a:t>
            </a:r>
          </a:p>
          <a:p>
            <a:endParaRPr lang="en-US" smtClean="0"/>
          </a:p>
          <a:p>
            <a:r>
              <a:rPr lang="en-US" smtClean="0"/>
              <a:t>Marry for love:  </a:t>
            </a:r>
          </a:p>
          <a:p>
            <a:pPr>
              <a:buFontTx/>
              <a:buChar char="•"/>
            </a:pPr>
            <a:r>
              <a:rPr lang="en-US" smtClean="0"/>
              <a:t>Marriage today is not as much for economic reasons as for love.  We choose who we marry.</a:t>
            </a:r>
          </a:p>
          <a:p>
            <a:pPr>
              <a:buFontTx/>
              <a:buChar char="•"/>
            </a:pPr>
            <a:r>
              <a:rPr lang="en-US" smtClean="0"/>
              <a:t>Culturally, the purpose of marriage has changed basically for happiness.</a:t>
            </a:r>
          </a:p>
          <a:p>
            <a:endParaRPr lang="en-US" smtClean="0"/>
          </a:p>
          <a:p>
            <a:r>
              <a:rPr lang="en-US" smtClean="0"/>
              <a:t>Weddings are more elaborate:</a:t>
            </a:r>
          </a:p>
          <a:p>
            <a:pPr>
              <a:buFontTx/>
              <a:buChar char="•"/>
            </a:pPr>
            <a:r>
              <a:rPr lang="en-US" smtClean="0"/>
              <a:t>Average cost of a wedding in 2011 was $29,000 (includes ring, dress, reception and honeymoon.)</a:t>
            </a:r>
          </a:p>
          <a:p>
            <a:pPr>
              <a:buFontTx/>
              <a:buChar char="•"/>
            </a:pPr>
            <a:r>
              <a:rPr lang="en-US" smtClean="0"/>
              <a:t>This is more than the down payment on a house </a:t>
            </a:r>
          </a:p>
          <a:p>
            <a:pPr>
              <a:buFontTx/>
              <a:buChar char="•"/>
            </a:pPr>
            <a:r>
              <a:rPr lang="en-US" smtClean="0"/>
              <a:t>Some would say that it seems to be more about the party instead of the marriage.</a:t>
            </a:r>
          </a:p>
          <a:p>
            <a:endParaRPr lang="en-US" smtClean="0"/>
          </a:p>
          <a:p>
            <a:r>
              <a:rPr lang="en-US" smtClean="0"/>
              <a:t>Engagement:</a:t>
            </a:r>
          </a:p>
          <a:p>
            <a:pPr>
              <a:buFontTx/>
              <a:buChar char="•"/>
            </a:pPr>
            <a:r>
              <a:rPr lang="en-US" smtClean="0"/>
              <a:t>Short engagements used to be more common (Adam and Eve was only a day)</a:t>
            </a:r>
          </a:p>
          <a:p>
            <a:pPr>
              <a:buFontTx/>
              <a:buChar char="•"/>
            </a:pPr>
            <a:r>
              <a:rPr lang="en-US" smtClean="0"/>
              <a:t>In the 1940’s, diocese developed rules of 3 to 6 months because couples wanted to get married right away.  </a:t>
            </a:r>
          </a:p>
          <a:p>
            <a:pPr>
              <a:buFontTx/>
              <a:buChar char="•"/>
            </a:pPr>
            <a:r>
              <a:rPr lang="en-US" smtClean="0"/>
              <a:t>Now, because of cohabitation in particular, the wedding seems to be driving the engagement, instead of engagement driving the marriage.  </a:t>
            </a:r>
          </a:p>
          <a:p>
            <a:pPr>
              <a:buFontTx/>
              <a:buChar char="•"/>
            </a:pPr>
            <a:endParaRPr lang="en-US" smtClean="0"/>
          </a:p>
          <a:p>
            <a:r>
              <a:rPr lang="en-US" smtClean="0"/>
              <a:t>Purpose:</a:t>
            </a:r>
          </a:p>
          <a:p>
            <a:pPr>
              <a:buFontTx/>
              <a:buChar char="•"/>
            </a:pPr>
            <a:r>
              <a:rPr lang="en-US" smtClean="0"/>
              <a:t>Today, studies show men are more committed to children, work, local community when they are married</a:t>
            </a:r>
          </a:p>
          <a:p>
            <a:pPr>
              <a:buFontTx/>
              <a:buChar char="•"/>
            </a:pPr>
            <a:r>
              <a:rPr lang="en-US" smtClean="0"/>
              <a:t>Men are healthier when married, as are women and children are healthier and safer.</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90625" y="703263"/>
            <a:ext cx="4630738" cy="3473450"/>
          </a:xfrm>
          <a:ln/>
        </p:spPr>
      </p:sp>
      <p:sp>
        <p:nvSpPr>
          <p:cNvPr id="19459" name="Rectangle 3"/>
          <p:cNvSpPr>
            <a:spLocks noGrp="1" noChangeArrowheads="1"/>
          </p:cNvSpPr>
          <p:nvPr>
            <p:ph type="body" idx="1"/>
          </p:nvPr>
        </p:nvSpPr>
        <p:spPr>
          <a:xfrm>
            <a:off x="935038" y="4418013"/>
            <a:ext cx="5140325" cy="4181475"/>
          </a:xfrm>
          <a:noFill/>
          <a:ln/>
        </p:spPr>
        <p:txBody>
          <a:bodyPr/>
          <a:lstStyle/>
          <a:p>
            <a:r>
              <a:rPr lang="en-US" smtClean="0"/>
              <a:t>Foundation</a:t>
            </a:r>
          </a:p>
          <a:p>
            <a:endParaRPr lang="en-US" smtClean="0"/>
          </a:p>
          <a:p>
            <a:r>
              <a:rPr lang="en-US" smtClean="0"/>
              <a:t>To understand marriage, need to understand the need for a strong foundation.  When the foundation is solid and strong, the structure is sound and strong.</a:t>
            </a:r>
          </a:p>
          <a:p>
            <a:endParaRPr lang="en-US" smtClean="0"/>
          </a:p>
          <a:p>
            <a:r>
              <a:rPr lang="en-US" smtClean="0"/>
              <a:t>Our foundation is Christ and His Church.  To understand what Christ is asking of us in marriage, we need to look at Scripture.</a:t>
            </a:r>
          </a:p>
          <a:p>
            <a:endParaRPr lang="en-US" smtClean="0"/>
          </a:p>
          <a:p>
            <a:r>
              <a:rPr lang="en-US" b="1" smtClean="0"/>
              <a:t>Where does marriage come from?  </a:t>
            </a:r>
            <a:r>
              <a:rPr lang="en-US" smtClean="0"/>
              <a:t>(MUR) </a:t>
            </a:r>
          </a:p>
          <a:p>
            <a:endParaRPr lang="en-US" smtClean="0"/>
          </a:p>
          <a:p>
            <a:r>
              <a:rPr lang="en-US" smtClean="0"/>
              <a:t>To understand what marriage is, the best place to start is with the human person. After all, marriage is a unique relationship between two specific persons, one man and one woman. We must ask, “What does it mean to be a human person, as a man or as a woman?”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3C13DBB-60EF-4ED7-B931-87A4CA45BF2A}" type="slidenum">
              <a:rPr lang="en-US" smtClean="0"/>
              <a:pPr/>
              <a:t>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What God Started:</a:t>
            </a:r>
          </a:p>
          <a:p>
            <a:pPr eaLnBrk="1" hangingPunct="1"/>
            <a:endParaRPr lang="en-US" smtClean="0"/>
          </a:p>
          <a:p>
            <a:pPr eaLnBrk="1" hangingPunct="1"/>
            <a:r>
              <a:rPr lang="en-US" smtClean="0"/>
              <a:t>First, men and women are created in the image of God (see Gen 1:27). This means that they have great dignity and worth. Also, since “God is love,” (1 Jn 4:8) each person – created in God’s image – finds his or her fulfillment by loving others. Second, men and women are body-persons. The body – male or female – is an essential part of being human. Gender is not an afterthought or a mere social construct. The body shapes what it means to love as a human person. To sum up, when we think about marriage, we must think about who the human person is – created with great dignity, and called to love as a body-person, male or female.</a:t>
            </a:r>
          </a:p>
          <a:p>
            <a:pPr eaLnBrk="1" hangingPunct="1"/>
            <a:endParaRPr lang="en-US" smtClean="0"/>
          </a:p>
          <a:p>
            <a:pPr eaLnBrk="1" hangingPunct="1"/>
            <a:r>
              <a:rPr lang="en-US" smtClean="0"/>
              <a:t>Genesis 1: 27-28</a:t>
            </a:r>
          </a:p>
          <a:p>
            <a:r>
              <a:rPr lang="en-US" i="1" smtClean="0"/>
              <a:t>God created mankind in his image; in the image of God he created them;</a:t>
            </a:r>
          </a:p>
          <a:p>
            <a:r>
              <a:rPr lang="en-US" i="1" smtClean="0"/>
              <a:t>male and female - he created them. God blessed them and God said to them: Be fertile and multiply; fill the earth and subdue it. Have dominion over the fish of the sea, the birds of the air, and all the living things that crawl on the earth.</a:t>
            </a:r>
          </a:p>
          <a:p>
            <a:endParaRPr lang="en-US" smtClean="0"/>
          </a:p>
          <a:p>
            <a:r>
              <a:rPr lang="en-US" smtClean="0"/>
              <a:t>Genesis 2: 7, 18, 21-23</a:t>
            </a:r>
          </a:p>
          <a:p>
            <a:r>
              <a:rPr lang="en-US" i="1" smtClean="0"/>
              <a:t>…then the LORD God formed the man out of the dust of the ground and blew into his nostrils the breath of life, and the man became a living being.</a:t>
            </a:r>
          </a:p>
          <a:p>
            <a:r>
              <a:rPr lang="en-US" i="1" smtClean="0"/>
              <a:t>…The LORD God said: It is not good for the man to be alone. I will make a helper suited to him.</a:t>
            </a:r>
          </a:p>
          <a:p>
            <a:r>
              <a:rPr lang="en-US" i="1" smtClean="0"/>
              <a:t>So the LORD God cast a deep sleep on the man, and while he was asleep, he took out one of his ribs and closed up its place with flesh. The LORD God then built the rib that he had taken from the man into a woman. When he brought her to the man, the man said: “This one, at last, is bone of my bones and flesh of my flesh; This one shall be called ‘woman,’ for out of man this one has been taken.”</a:t>
            </a:r>
          </a:p>
          <a:p>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E18356F-2FDD-46A0-A09B-C6869A4A2AA2}" type="slidenum">
              <a:rPr lang="en-US" smtClean="0"/>
              <a:pPr/>
              <a:t>7</a:t>
            </a:fld>
            <a:endParaRPr lang="en-US" smtClean="0"/>
          </a:p>
        </p:txBody>
      </p:sp>
      <p:sp>
        <p:nvSpPr>
          <p:cNvPr id="23555" name="Rectangle 2"/>
          <p:cNvSpPr>
            <a:spLocks noGrp="1" noChangeArrowheads="1"/>
          </p:cNvSpPr>
          <p:nvPr>
            <p:ph type="body" idx="1"/>
          </p:nvPr>
        </p:nvSpPr>
        <p:spPr>
          <a:xfrm>
            <a:off x="935038" y="4418013"/>
            <a:ext cx="5140325" cy="4181475"/>
          </a:xfrm>
          <a:noFill/>
          <a:ln/>
        </p:spPr>
        <p:txBody>
          <a:bodyPr lIns="91184" tIns="44792" rIns="91184" bIns="44792"/>
          <a:lstStyle/>
          <a:p>
            <a:r>
              <a:rPr lang="en-US" sz="2400" b="1" smtClean="0"/>
              <a:t>Where does marriage come from?</a:t>
            </a:r>
          </a:p>
          <a:p>
            <a:endParaRPr lang="en-US" sz="2400" smtClean="0"/>
          </a:p>
          <a:p>
            <a:r>
              <a:rPr lang="en-US" sz="2400" smtClean="0"/>
              <a:t>“God himself is the author of marriage” (</a:t>
            </a:r>
            <a:r>
              <a:rPr lang="en-US" sz="2400" smtClean="0">
                <a:hlinkClick r:id="rId3" tooltip="Abbreviations"/>
              </a:rPr>
              <a:t>GS</a:t>
            </a:r>
            <a:r>
              <a:rPr lang="en-US" sz="2400" smtClean="0"/>
              <a:t>, no. 48). When God created human persons in his own image, as male and female, he placed in their hearts the desire, and the task, to love – to give themselves totally to another person. Marriage is one of two ways someone can make a total self-gift (the other is virginity, devoting oneself entirely to God) (see </a:t>
            </a:r>
            <a:r>
              <a:rPr lang="en-US" sz="2400" smtClean="0">
                <a:hlinkClick r:id="rId3" tooltip="Abbreviations"/>
              </a:rPr>
              <a:t>FC</a:t>
            </a:r>
            <a:r>
              <a:rPr lang="en-US" sz="2400" smtClean="0"/>
              <a:t>, no. 11). Marriage is not something thought up by human society or by any religion – rather, it springs from who the human person is, as male and female, and society and religion affirm and reinforce it. The truth of marriage is therefore accessible to everyone, regardless of their religious beliefs or lack thereof. Both faith and reason speak to the true meaning of marriage.</a:t>
            </a:r>
          </a:p>
          <a:p>
            <a:r>
              <a:rPr lang="en-US" sz="2400" smtClean="0"/>
              <a:t>Genesis 2:24-25</a:t>
            </a:r>
          </a:p>
          <a:p>
            <a:endParaRPr lang="en-US" sz="2400" i="1" smtClean="0"/>
          </a:p>
          <a:p>
            <a:r>
              <a:rPr lang="en-US" sz="2400" i="1" smtClean="0"/>
              <a:t>That is why a man </a:t>
            </a:r>
            <a:r>
              <a:rPr lang="en-US" sz="2400" i="1" u="sng" smtClean="0"/>
              <a:t>leaves</a:t>
            </a:r>
            <a:r>
              <a:rPr lang="en-US" sz="2400" i="1" smtClean="0"/>
              <a:t> his father and mother and </a:t>
            </a:r>
            <a:r>
              <a:rPr lang="en-US" sz="2400" i="1" u="sng" smtClean="0"/>
              <a:t>clings</a:t>
            </a:r>
            <a:r>
              <a:rPr lang="en-US" sz="2400" i="1" smtClean="0"/>
              <a:t> to his wife, and the two of them become </a:t>
            </a:r>
            <a:r>
              <a:rPr lang="en-US" sz="2400" i="1" u="sng" smtClean="0"/>
              <a:t>one body</a:t>
            </a:r>
            <a:r>
              <a:rPr lang="en-US" sz="2400" i="1" smtClean="0"/>
              <a:t>.  The man and wife were both naked, yet they felt </a:t>
            </a:r>
            <a:r>
              <a:rPr lang="en-US" sz="2400" i="1" u="sng" smtClean="0"/>
              <a:t>no shame</a:t>
            </a:r>
            <a:r>
              <a:rPr lang="en-US" sz="2400" i="1" smtClean="0"/>
              <a:t>. </a:t>
            </a:r>
          </a:p>
          <a:p>
            <a:endParaRPr lang="en-US" sz="2400" i="1" smtClean="0"/>
          </a:p>
          <a:p>
            <a:r>
              <a:rPr lang="en-US" sz="2400" smtClean="0"/>
              <a:t>A beautiful progression is illustrated in this text; first the man leaves (making a commitment to abandon his other life), then he clings (cleaves or bonds) and only then do they become one body (sexually, emotionally, spiritually, intellectually).  It was in following that progression that they felt no shame.</a:t>
            </a:r>
          </a:p>
          <a:p>
            <a:pPr eaLnBrk="1" hangingPunct="1">
              <a:spcBef>
                <a:spcPct val="0"/>
              </a:spcBef>
            </a:pPr>
            <a:endParaRPr lang="en-US" sz="2400" smtClean="0"/>
          </a:p>
        </p:txBody>
      </p:sp>
      <p:sp>
        <p:nvSpPr>
          <p:cNvPr id="23556"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b="1" smtClean="0"/>
              <a:t>What is marriage?</a:t>
            </a:r>
          </a:p>
          <a:p>
            <a:endParaRPr lang="en-US" smtClean="0"/>
          </a:p>
          <a:p>
            <a:r>
              <a:rPr lang="en-US" smtClean="0"/>
              <a:t>Marriage is the lifelong partnership of mutual and exclusive fidelity between a man and a woman ordered by its very nature to the good of the spouses and the procreation and education of children (see </a:t>
            </a:r>
            <a:r>
              <a:rPr lang="en-US" smtClean="0">
                <a:hlinkClick r:id="rId3" tooltip="Abbreviations"/>
              </a:rPr>
              <a:t>CCC</a:t>
            </a:r>
            <a:r>
              <a:rPr lang="en-US" smtClean="0"/>
              <a:t>, no. 1601; </a:t>
            </a:r>
            <a:r>
              <a:rPr lang="en-US" smtClean="0">
                <a:hlinkClick r:id="rId3" tooltip="Abbreviations"/>
              </a:rPr>
              <a:t>CIC</a:t>
            </a:r>
            <a:r>
              <a:rPr lang="en-US" smtClean="0"/>
              <a:t>, can. 1055.1; </a:t>
            </a:r>
            <a:r>
              <a:rPr lang="en-US" smtClean="0">
                <a:hlinkClick r:id="rId3" tooltip="Abbreviations"/>
              </a:rPr>
              <a:t>GS</a:t>
            </a:r>
            <a:r>
              <a:rPr lang="en-US" smtClean="0"/>
              <a:t>, no. 48). The bond of marriage is indissoluble – that is, it lasts “until death do us part.” At the heart of married love is the total gift of self that husband and wife freely offer to each other. Because of their sexual difference, husband and wife can truly become “one flesh” and can give to each other “the reality of children, who are a living reflection of their love” (</a:t>
            </a:r>
            <a:r>
              <a:rPr lang="en-US" smtClean="0">
                <a:hlinkClick r:id="rId3" tooltip="Abbreviations"/>
              </a:rPr>
              <a:t>FC</a:t>
            </a:r>
            <a:r>
              <a:rPr lang="en-US" smtClean="0"/>
              <a:t>, no. 14).</a:t>
            </a:r>
          </a:p>
          <a:p>
            <a:r>
              <a:rPr lang="en-US" smtClean="0"/>
              <a:t>Marriage between a baptized man and a baptized woman is a sacrament. This means that the bond between husband and wife is a visible sign of the sacrificial love of Christ for his Church. As a sacrament, marriage gives spouses the grace they need to love each other generously, in imitation of Christ.</a:t>
            </a:r>
          </a:p>
          <a:p>
            <a:endParaRPr lang="en-US" smtClean="0"/>
          </a:p>
        </p:txBody>
      </p:sp>
      <p:sp>
        <p:nvSpPr>
          <p:cNvPr id="25604" name="Slide Number Placeholder 3"/>
          <p:cNvSpPr>
            <a:spLocks noGrp="1"/>
          </p:cNvSpPr>
          <p:nvPr>
            <p:ph type="sldNum" sz="quarter" idx="5"/>
          </p:nvPr>
        </p:nvSpPr>
        <p:spPr>
          <a:noFill/>
        </p:spPr>
        <p:txBody>
          <a:bodyPr/>
          <a:lstStyle/>
          <a:p>
            <a:fld id="{D323A1AB-EB3D-4195-9E08-B8E5332EA592}"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a:p>
            <a:r>
              <a:rPr lang="en-US" smtClean="0"/>
              <a:t>Marriage is made for life (see Gn 1:27-28).12 It is made to be open to the gift of the child</a:t>
            </a:r>
          </a:p>
          <a:p>
            <a:r>
              <a:rPr lang="en-US" smtClean="0"/>
              <a:t>and to serve life in manifold ways. No other human institution on the face of the planet</a:t>
            </a:r>
          </a:p>
          <a:p>
            <a:r>
              <a:rPr lang="en-US" smtClean="0"/>
              <a:t>has been naturally made to serve the purposes for which marriage has been designed—</a:t>
            </a:r>
          </a:p>
          <a:p>
            <a:r>
              <a:rPr lang="en-US" smtClean="0"/>
              <a:t>the union of a man and a woman as the basis of the family, a union ordered to the spouses’</a:t>
            </a:r>
          </a:p>
          <a:p>
            <a:r>
              <a:rPr lang="en-US" smtClean="0"/>
              <a:t>good and to the procreation and education of children.</a:t>
            </a:r>
          </a:p>
          <a:p>
            <a:endParaRPr lang="en-US" smtClean="0"/>
          </a:p>
          <a:p>
            <a:r>
              <a:rPr lang="en-US" smtClean="0"/>
              <a:t>Love and life are built into the very essence of marriage. In fact, </a:t>
            </a:r>
            <a:r>
              <a:rPr lang="en-US" i="1" smtClean="0"/>
              <a:t>love and life are inseparable</a:t>
            </a:r>
            <a:r>
              <a:rPr lang="en-US" smtClean="0"/>
              <a:t>.</a:t>
            </a:r>
          </a:p>
          <a:p>
            <a:r>
              <a:rPr lang="en-US" smtClean="0"/>
              <a:t>Authentic spousal love is always open to the gift of the other and the gift of life, and</a:t>
            </a:r>
          </a:p>
          <a:p>
            <a:r>
              <a:rPr lang="en-US" smtClean="0"/>
              <a:t>openness to life manifests true spousal love. Being open to receiving the gift of a child is</a:t>
            </a:r>
          </a:p>
          <a:p>
            <a:r>
              <a:rPr lang="en-US" smtClean="0"/>
              <a:t>not arbitrary or extrinsic to marriage. It’s not an extra. It’s what marriage </a:t>
            </a:r>
            <a:r>
              <a:rPr lang="en-US" i="1" smtClean="0"/>
              <a:t>is</a:t>
            </a:r>
            <a:r>
              <a:rPr lang="en-US" smtClean="0"/>
              <a:t>. It is part and</a:t>
            </a:r>
          </a:p>
          <a:p>
            <a:r>
              <a:rPr lang="en-US" smtClean="0"/>
              <a:t>parcel of what marriage is about, as the total gift of self between husband and wife. “A</a:t>
            </a:r>
          </a:p>
          <a:p>
            <a:r>
              <a:rPr lang="en-US" smtClean="0"/>
              <a:t>child does not come from outside as something added on to the mutual love of the spouses,</a:t>
            </a:r>
          </a:p>
          <a:p>
            <a:r>
              <a:rPr lang="en-US" smtClean="0"/>
              <a:t>but springs from the very heart of that mutual giving, as its fruit and fulfillment.”</a:t>
            </a:r>
          </a:p>
        </p:txBody>
      </p:sp>
      <p:sp>
        <p:nvSpPr>
          <p:cNvPr id="27652" name="Slide Number Placeholder 3"/>
          <p:cNvSpPr>
            <a:spLocks noGrp="1"/>
          </p:cNvSpPr>
          <p:nvPr>
            <p:ph type="sldNum" sz="quarter" idx="5"/>
          </p:nvPr>
        </p:nvSpPr>
        <p:spPr>
          <a:noFill/>
        </p:spPr>
        <p:txBody>
          <a:bodyPr/>
          <a:lstStyle/>
          <a:p>
            <a:fld id="{FB7730D9-ECAF-4249-9385-384B96A11BC3}"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8566612D-AAF9-421F-B4B0-1F62F029B1A4}" type="slidenum">
              <a:rPr lang="en-US" sz="1200">
                <a:latin typeface="Arial" charset="0"/>
              </a:rPr>
              <a:pPr algn="r"/>
              <a:t>11</a:t>
            </a:fld>
            <a:endParaRPr lang="en-US" sz="1200">
              <a:latin typeface="Arial" charset="0"/>
            </a:endParaRPr>
          </a:p>
        </p:txBody>
      </p:sp>
      <p:sp>
        <p:nvSpPr>
          <p:cNvPr id="30723" name="Rectangle 2"/>
          <p:cNvSpPr>
            <a:spLocks noGrp="1" noRot="1" noChangeAspect="1" noChangeArrowheads="1" noTextEdit="1"/>
          </p:cNvSpPr>
          <p:nvPr>
            <p:ph type="sldImg"/>
          </p:nvPr>
        </p:nvSpPr>
        <p:spPr>
          <a:xfrm>
            <a:off x="1190625" y="703263"/>
            <a:ext cx="4630738" cy="3473450"/>
          </a:xfrm>
          <a:ln/>
        </p:spPr>
      </p:sp>
      <p:sp>
        <p:nvSpPr>
          <p:cNvPr id="30724" name="Rectangle 3"/>
          <p:cNvSpPr>
            <a:spLocks noGrp="1" noChangeArrowheads="1"/>
          </p:cNvSpPr>
          <p:nvPr>
            <p:ph type="body" idx="1"/>
          </p:nvPr>
        </p:nvSpPr>
        <p:spPr>
          <a:xfrm>
            <a:off x="935038" y="4418013"/>
            <a:ext cx="5140325" cy="4181475"/>
          </a:xfrm>
          <a:noFill/>
          <a:ln/>
        </p:spPr>
        <p:txBody>
          <a:bodyPr/>
          <a:lstStyle/>
          <a:p>
            <a:pPr eaLnBrk="1" hangingPunct="1"/>
            <a:r>
              <a:rPr lang="en-US" smtClean="0"/>
              <a:t>Sarah and Abraham</a:t>
            </a:r>
          </a:p>
          <a:p>
            <a:pPr eaLnBrk="1" hangingPunct="1"/>
            <a:endParaRPr lang="en-US" smtClean="0"/>
          </a:p>
          <a:p>
            <a:pPr eaLnBrk="1" hangingPunct="1"/>
            <a:r>
              <a:rPr lang="en-US" smtClean="0"/>
              <a:t>Abraham didn’t have a child until very old.  </a:t>
            </a:r>
          </a:p>
          <a:p>
            <a:pPr eaLnBrk="1" hangingPunct="1"/>
            <a:r>
              <a:rPr lang="en-US" smtClean="0"/>
              <a:t>Genesis 20:2, 5</a:t>
            </a:r>
          </a:p>
          <a:p>
            <a:pPr eaLnBrk="1" hangingPunct="1"/>
            <a:r>
              <a:rPr lang="en-US" i="1" smtClean="0"/>
              <a:t>Sarah became pregnant and bore Abraham a son in his old age, at the set time that God had stated….</a:t>
            </a:r>
            <a:r>
              <a:rPr lang="en-US" smtClean="0"/>
              <a:t> </a:t>
            </a:r>
            <a:r>
              <a:rPr lang="en-US" i="1" smtClean="0"/>
              <a:t>Abraham was a hundred years old when his son Isaac was born to him.</a:t>
            </a:r>
          </a:p>
          <a:p>
            <a:pPr eaLnBrk="1" hangingPunct="1"/>
            <a:endParaRPr lang="en-US" i="1" smtClean="0"/>
          </a:p>
          <a:p>
            <a:pPr eaLnBrk="1" hangingPunct="1"/>
            <a:r>
              <a:rPr lang="en-US" smtClean="0"/>
              <a:t>Genesis 22:1-2, 10-12, 17-18</a:t>
            </a:r>
          </a:p>
          <a:p>
            <a:pPr eaLnBrk="1" hangingPunct="1"/>
            <a:r>
              <a:rPr lang="en-US" i="1" smtClean="0"/>
              <a:t>Some time afterward, God put Abraham to the test and said to him: Abraham! “Here I am!” he replied. Then God said: Take your son Isaac, your only one, whom you love, and go to the land of Moriah. There offer him up as a burnt offering on one of the heights that I will point out to you.</a:t>
            </a:r>
          </a:p>
          <a:p>
            <a:r>
              <a:rPr lang="en-US" smtClean="0"/>
              <a:t>…</a:t>
            </a:r>
            <a:r>
              <a:rPr lang="en-US" i="1" smtClean="0"/>
              <a:t>Then Abraham reached out and took the knife to slaughter his son. But the angel of the LORD called to him from heaven, “Abraham, Abraham!” “Here I am,” he answered. “Do not lay your hand on the boy,” said the angel. “Do not do the least thing to him. For now I know that you fear God, since you did not withhold from me your son, your only one.” </a:t>
            </a:r>
          </a:p>
          <a:p>
            <a:r>
              <a:rPr lang="en-US" i="1" smtClean="0"/>
              <a:t>…that because you acted as you did in not withholding from me your son, your only one, I will bless you and make your descendants as countless as the stars of the sky and the sands of the seashore; your descendants will take possession of the gates of their enemies, and in your descendants all the nations of the earth will find blessing, because you obeyed my command.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F47AF733-EFC2-4772-8065-0C9121AF2B2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3BF1A4-7634-4C89-B1C8-C3AFE8CC542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5A5DC6-7769-4C6A-A2EC-6A9FE302422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914400" y="178435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78435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0B19130-076E-403C-A604-1D21B4C38F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822252-2449-4EC7-912E-67A86C1DD7B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D57DBD-5380-4098-85D1-46740E9638D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456509-E9F1-4A2F-A856-F61F40410F5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AB6C611-A419-4B39-A864-33BB1DD15E7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D6EF02A-7B32-4718-95D1-AE199248894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E63E0E-7D26-422F-8B58-2DE6F7FABE7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6B0F2B-ACA4-4B94-933A-7D288FA5775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D8332D5-C593-4FDE-A0FE-A8372E0ADEE9}"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0AE512E-BCB2-4750-BA7A-9BCE35D8D2CD}"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rriageuniqueforareason.org/children-video/"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762000"/>
            <a:ext cx="5334000" cy="1431925"/>
          </a:xfrm>
        </p:spPr>
        <p:txBody>
          <a:bodyPr>
            <a:normAutofit fontScale="90000"/>
          </a:bodyPr>
          <a:lstStyle/>
          <a:p>
            <a:pPr algn="ctr" eaLnBrk="1" fontAlgn="auto" hangingPunct="1">
              <a:spcAft>
                <a:spcPts val="0"/>
              </a:spcAft>
              <a:defRPr/>
            </a:pPr>
            <a:r>
              <a:rPr lang="en-US" sz="6000" dirty="0">
                <a:solidFill>
                  <a:schemeClr val="tx2">
                    <a:satMod val="200000"/>
                  </a:schemeClr>
                </a:solidFill>
                <a:latin typeface="Calibri" pitchFamily="34" charset="0"/>
                <a:cs typeface="Calibri" pitchFamily="34" charset="0"/>
              </a:rPr>
              <a:t>Marriage Matters</a:t>
            </a:r>
          </a:p>
        </p:txBody>
      </p:sp>
      <p:pic>
        <p:nvPicPr>
          <p:cNvPr id="11267" name="Picture 4" descr="MPj04095660000[1]"/>
          <p:cNvPicPr>
            <a:picLocks noChangeAspect="1" noChangeArrowheads="1"/>
          </p:cNvPicPr>
          <p:nvPr/>
        </p:nvPicPr>
        <p:blipFill>
          <a:blip r:embed="rId2" cstate="print"/>
          <a:srcRect l="9979" t="21111" r="26819" b="55556"/>
          <a:stretch>
            <a:fillRect/>
          </a:stretch>
        </p:blipFill>
        <p:spPr bwMode="auto">
          <a:xfrm>
            <a:off x="3429000" y="2895600"/>
            <a:ext cx="2895600" cy="160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2362200"/>
          </a:xfrm>
        </p:spPr>
        <p:txBody>
          <a:bodyPr/>
          <a:lstStyle/>
          <a:p>
            <a:pPr algn="ctr">
              <a:defRPr/>
            </a:pPr>
            <a:r>
              <a:rPr lang="en-US" sz="6000" b="1" dirty="0">
                <a:latin typeface="Calibri" pitchFamily="34" charset="0"/>
                <a:cs typeface="Calibri" pitchFamily="34" charset="0"/>
              </a:rPr>
              <a:t>“Children are a gift and a blessing.”</a:t>
            </a:r>
            <a:endParaRPr lang="en-US" sz="6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Sarah &amp; Abraham</a:t>
            </a:r>
          </a:p>
        </p:txBody>
      </p:sp>
      <p:sp>
        <p:nvSpPr>
          <p:cNvPr id="29699" name="Rectangle 3"/>
          <p:cNvSpPr>
            <a:spLocks noGrp="1" noChangeArrowheads="1"/>
          </p:cNvSpPr>
          <p:nvPr>
            <p:ph sz="half" idx="2"/>
          </p:nvPr>
        </p:nvSpPr>
        <p:spPr>
          <a:xfrm>
            <a:off x="533400" y="1905000"/>
            <a:ext cx="3352800" cy="4038600"/>
          </a:xfrm>
        </p:spPr>
        <p:txBody>
          <a:bodyPr>
            <a:normAutofit/>
          </a:bodyPr>
          <a:lstStyle/>
          <a:p>
            <a:pPr eaLnBrk="1" hangingPunct="1">
              <a:lnSpc>
                <a:spcPct val="90000"/>
              </a:lnSpc>
            </a:pPr>
            <a:r>
              <a:rPr lang="en-US" b="1" i="1" smtClean="0"/>
              <a:t>Obeyed God even with only son, Isaac </a:t>
            </a:r>
          </a:p>
          <a:p>
            <a:pPr eaLnBrk="1" hangingPunct="1">
              <a:lnSpc>
                <a:spcPct val="90000"/>
              </a:lnSpc>
            </a:pPr>
            <a:r>
              <a:rPr lang="en-US" b="1" i="1" smtClean="0"/>
              <a:t>Descendents as many as the sands on the seashore and the stars in the heaven….</a:t>
            </a:r>
          </a:p>
          <a:p>
            <a:pPr algn="r" eaLnBrk="1" hangingPunct="1">
              <a:lnSpc>
                <a:spcPct val="90000"/>
              </a:lnSpc>
              <a:buFont typeface="Wingdings" pitchFamily="2" charset="2"/>
              <a:buNone/>
            </a:pPr>
            <a:r>
              <a:rPr lang="en-US" sz="1200" b="1" i="1" smtClean="0"/>
              <a:t>Genesis 22</a:t>
            </a:r>
          </a:p>
        </p:txBody>
      </p:sp>
      <p:pic>
        <p:nvPicPr>
          <p:cNvPr id="29700" name="Picture 8" descr="Abraham &amp; Sarah 1.jpg"/>
          <p:cNvPicPr>
            <a:picLocks noChangeAspect="1"/>
          </p:cNvPicPr>
          <p:nvPr/>
        </p:nvPicPr>
        <p:blipFill>
          <a:blip r:embed="rId3" cstate="print"/>
          <a:srcRect/>
          <a:stretch>
            <a:fillRect/>
          </a:stretch>
        </p:blipFill>
        <p:spPr bwMode="auto">
          <a:xfrm>
            <a:off x="3987800" y="2057400"/>
            <a:ext cx="48831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685800" y="2130425"/>
            <a:ext cx="7848600" cy="3584575"/>
          </a:xfrm>
        </p:spPr>
        <p:txBody>
          <a:bodyPr wrap="square" lIns="91440" tIns="45720" rIns="91440" bIns="45720" numCol="1" anchorCtr="0" compatLnSpc="1">
            <a:prstTxWarp prst="textNoShape">
              <a:avLst/>
            </a:prstTxWarp>
            <a:normAutofit fontScale="90000"/>
          </a:bodyPr>
          <a:lstStyle/>
          <a:p>
            <a:pPr algn="ctr" eaLnBrk="1" hangingPunct="1">
              <a:defRPr/>
            </a:pPr>
            <a:r>
              <a:rPr lang="en-US" sz="6000" b="1" dirty="0" smtClean="0">
                <a:latin typeface="Calibri" pitchFamily="34" charset="0"/>
                <a:cs typeface="Calibri" pitchFamily="34" charset="0"/>
              </a:rPr>
              <a:t>Marriage Matters</a:t>
            </a:r>
            <a:r>
              <a:rPr lang="en-US" sz="4400" b="1" dirty="0" smtClean="0"/>
              <a:t/>
            </a:r>
            <a:br>
              <a:rPr lang="en-US" sz="4400" b="1" dirty="0" smtClean="0"/>
            </a:br>
            <a:r>
              <a:rPr lang="en-US" sz="4400" b="1" dirty="0" smtClean="0"/>
              <a:t/>
            </a:r>
            <a:br>
              <a:rPr lang="en-US" sz="4400" b="1" dirty="0" smtClean="0"/>
            </a:br>
            <a:r>
              <a:rPr lang="en-US" i="1" dirty="0" smtClean="0">
                <a:latin typeface="Calibri" pitchFamily="34" charset="0"/>
                <a:cs typeface="Calibri" pitchFamily="34" charset="0"/>
              </a:rPr>
              <a:t>so much, that God began all of creation around marriage and children</a:t>
            </a:r>
            <a:r>
              <a:rPr lang="en-US" sz="3600" i="1" dirty="0" smtClean="0"/>
              <a:t/>
            </a:r>
            <a:br>
              <a:rPr lang="en-US" sz="3600" i="1" dirty="0" smtClean="0"/>
            </a:br>
            <a:endParaRPr lang="en-US" sz="36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bwMode="auto">
          <a:xfrm>
            <a:off x="911225" y="304800"/>
            <a:ext cx="7772400" cy="1436688"/>
          </a:xfrm>
        </p:spPr>
        <p:txBody>
          <a:bodyPr wrap="square" lIns="91440" tIns="45720" rIns="91440" bIns="45720" numCol="1" anchorCtr="0" compatLnSpc="1">
            <a:prstTxWarp prst="textNoShape">
              <a:avLst/>
            </a:prstTxWarp>
          </a:bodyPr>
          <a:lstStyle/>
          <a:p>
            <a:pPr>
              <a:defRPr/>
            </a:pPr>
            <a:r>
              <a:rPr lang="en-US" sz="4400" dirty="0" smtClean="0">
                <a:latin typeface="Calibri" pitchFamily="34" charset="0"/>
                <a:cs typeface="Calibri" pitchFamily="34" charset="0"/>
              </a:rPr>
              <a:t>Pharisees asked “Is it lawful for a man to divorce his wife?”</a:t>
            </a:r>
          </a:p>
        </p:txBody>
      </p:sp>
      <p:pic>
        <p:nvPicPr>
          <p:cNvPr id="33795" name="Picture 1"/>
          <p:cNvPicPr>
            <a:picLocks noChangeAspect="1"/>
          </p:cNvPicPr>
          <p:nvPr/>
        </p:nvPicPr>
        <p:blipFill>
          <a:blip r:embed="rId3" cstate="print"/>
          <a:srcRect/>
          <a:stretch>
            <a:fillRect/>
          </a:stretch>
        </p:blipFill>
        <p:spPr bwMode="auto">
          <a:xfrm>
            <a:off x="1162050" y="1741488"/>
            <a:ext cx="7272338" cy="473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bwMode="auto">
          <a:xfrm>
            <a:off x="609600" y="381000"/>
            <a:ext cx="5029200" cy="2057400"/>
          </a:xfrm>
        </p:spPr>
        <p:txBody>
          <a:bodyPr wrap="square" lIns="91440" tIns="45720" rIns="91440" bIns="45720" numCol="1" anchorCtr="0" compatLnSpc="1">
            <a:prstTxWarp prst="textNoShape">
              <a:avLst/>
            </a:prstTxWarp>
          </a:bodyPr>
          <a:lstStyle/>
          <a:p>
            <a:pPr>
              <a:defRPr/>
            </a:pPr>
            <a:r>
              <a:rPr lang="en-US" sz="6000" dirty="0" smtClean="0">
                <a:latin typeface="Calibri" pitchFamily="34" charset="0"/>
                <a:cs typeface="Calibri" pitchFamily="34" charset="0"/>
              </a:rPr>
              <a:t>Jesus Replies</a:t>
            </a:r>
          </a:p>
        </p:txBody>
      </p:sp>
      <p:pic>
        <p:nvPicPr>
          <p:cNvPr id="35843" name="Picture 4" descr="Jesus Lords Prayer"/>
          <p:cNvPicPr>
            <a:picLocks noChangeAspect="1" noChangeArrowheads="1"/>
          </p:cNvPicPr>
          <p:nvPr/>
        </p:nvPicPr>
        <p:blipFill>
          <a:blip r:embed="rId3" cstate="print"/>
          <a:srcRect/>
          <a:stretch>
            <a:fillRect/>
          </a:stretch>
        </p:blipFill>
        <p:spPr bwMode="auto">
          <a:xfrm>
            <a:off x="5638800" y="142875"/>
            <a:ext cx="3286125" cy="2447925"/>
          </a:xfrm>
          <a:prstGeom prst="rect">
            <a:avLst/>
          </a:prstGeom>
          <a:noFill/>
          <a:ln w="9525">
            <a:noFill/>
            <a:miter lim="800000"/>
            <a:headEnd/>
            <a:tailEnd/>
          </a:ln>
        </p:spPr>
      </p:pic>
      <p:sp>
        <p:nvSpPr>
          <p:cNvPr id="35844" name="Text Box 6"/>
          <p:cNvSpPr txBox="1">
            <a:spLocks noChangeArrowheads="1"/>
          </p:cNvSpPr>
          <p:nvPr/>
        </p:nvSpPr>
        <p:spPr bwMode="auto">
          <a:xfrm>
            <a:off x="381000" y="2590800"/>
            <a:ext cx="8534400" cy="4032250"/>
          </a:xfrm>
          <a:prstGeom prst="rect">
            <a:avLst/>
          </a:prstGeom>
          <a:noFill/>
          <a:ln w="9525">
            <a:noFill/>
            <a:miter lim="800000"/>
            <a:headEnd/>
            <a:tailEnd/>
          </a:ln>
        </p:spPr>
        <p:txBody>
          <a:bodyPr>
            <a:spAutoFit/>
          </a:bodyPr>
          <a:lstStyle/>
          <a:p>
            <a:pPr eaLnBrk="0" hangingPunct="0">
              <a:buClr>
                <a:schemeClr val="tx2"/>
              </a:buClr>
              <a:buSzPct val="95000"/>
              <a:buFont typeface="Wingdings" pitchFamily="2" charset="2"/>
              <a:buNone/>
            </a:pPr>
            <a:r>
              <a:rPr lang="en-US" sz="3200" i="1">
                <a:latin typeface="Calibri" pitchFamily="34" charset="0"/>
              </a:rPr>
              <a:t>“Have you not read that from the beginning the Creator 'made them male and female,' and said, 'For this reason a man shall leave his father and mother and be joined to his wife, and the two shall become one flesh'?   </a:t>
            </a:r>
            <a:r>
              <a:rPr lang="en-US" sz="3200" i="1" u="sng">
                <a:latin typeface="Calibri" pitchFamily="34" charset="0"/>
              </a:rPr>
              <a:t>So they are no longer two,</a:t>
            </a:r>
            <a:r>
              <a:rPr lang="en-US" sz="3200" i="1">
                <a:latin typeface="Calibri" pitchFamily="34" charset="0"/>
              </a:rPr>
              <a:t>  but one flesh. Therefore what God has joined together,  </a:t>
            </a:r>
            <a:r>
              <a:rPr lang="en-US" sz="3200" i="1" u="sng">
                <a:latin typeface="Calibri" pitchFamily="34" charset="0"/>
              </a:rPr>
              <a:t>no human being must separate</a:t>
            </a:r>
            <a:r>
              <a:rPr lang="en-US" sz="3200" i="1">
                <a:latin typeface="Calibri" pitchFamily="34" charset="0"/>
              </a:rPr>
              <a:t>.” </a:t>
            </a:r>
            <a:r>
              <a:rPr lang="en-US" sz="3200">
                <a:latin typeface="Calibri" pitchFamily="34" charset="0"/>
              </a:rPr>
              <a:t>Matthew 19:4-6</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a:xfrm>
            <a:off x="685800" y="2130425"/>
            <a:ext cx="7848600" cy="3127375"/>
          </a:xfrm>
        </p:spPr>
        <p:txBody>
          <a:bodyPr wrap="square" lIns="91440" tIns="45720" rIns="91440" bIns="45720" numCol="1" anchorCtr="0" compatLnSpc="1">
            <a:prstTxWarp prst="textNoShape">
              <a:avLst/>
            </a:prstTxWarp>
            <a:normAutofit fontScale="90000"/>
          </a:bodyPr>
          <a:lstStyle/>
          <a:p>
            <a:pPr algn="ctr" eaLnBrk="1" hangingPunct="1">
              <a:defRPr/>
            </a:pPr>
            <a:r>
              <a:rPr lang="en-US" sz="6000" b="1" dirty="0" smtClean="0">
                <a:latin typeface="Calibri" pitchFamily="34" charset="0"/>
                <a:cs typeface="Calibri" pitchFamily="34" charset="0"/>
              </a:rPr>
              <a:t>Marriage Matters</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i="1" dirty="0" smtClean="0">
                <a:latin typeface="Calibri" pitchFamily="34" charset="0"/>
                <a:cs typeface="Calibri" pitchFamily="34" charset="0"/>
              </a:rPr>
              <a:t>enough that Jesus elevated it to a sacrament</a:t>
            </a:r>
            <a:r>
              <a:rPr lang="en-US" dirty="0" smtClean="0">
                <a:solidFill>
                  <a:schemeClr val="tx1"/>
                </a:solidFill>
                <a:latin typeface="Calibri" pitchFamily="34" charset="0"/>
                <a:cs typeface="Calibri" pitchFamily="34" charset="0"/>
              </a:rPr>
              <a:t> </a:t>
            </a:r>
            <a:br>
              <a:rPr lang="en-US" dirty="0" smtClean="0">
                <a:solidFill>
                  <a:schemeClr val="tx1"/>
                </a:solidFill>
                <a:latin typeface="Calibri" pitchFamily="34" charset="0"/>
                <a:cs typeface="Calibri" pitchFamily="34" charset="0"/>
              </a:rPr>
            </a:br>
            <a:endParaRPr lang="en-US" dirty="0" smtClean="0">
              <a:solidFill>
                <a:schemeClr val="tx1"/>
              </a:solidFill>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1" y="685800"/>
            <a:ext cx="4419600" cy="1600200"/>
          </a:xfrm>
        </p:spPr>
        <p:txBody>
          <a:bodyPr wrap="square" lIns="91440" tIns="45720" rIns="91440" bIns="45720" numCol="1" anchorCtr="0" compatLnSpc="1">
            <a:prstTxWarp prst="textNoShape">
              <a:avLst/>
            </a:prstTxWarp>
            <a:normAutofit fontScale="90000"/>
          </a:bodyPr>
          <a:lstStyle/>
          <a:p>
            <a:pPr algn="ctr" eaLnBrk="1" hangingPunct="1">
              <a:defRPr/>
            </a:pPr>
            <a:r>
              <a:rPr lang="en-US" sz="6000" dirty="0" smtClean="0">
                <a:latin typeface="Calibri" pitchFamily="34" charset="0"/>
                <a:cs typeface="Calibri" pitchFamily="34" charset="0"/>
              </a:rPr>
              <a:t>Male-Female </a:t>
            </a:r>
            <a:r>
              <a:rPr lang="en-US" dirty="0" smtClean="0">
                <a:latin typeface="Calibri" pitchFamily="34" charset="0"/>
                <a:cs typeface="Calibri" pitchFamily="34" charset="0"/>
              </a:rPr>
              <a:t>Complementarity</a:t>
            </a:r>
          </a:p>
        </p:txBody>
      </p:sp>
      <p:sp>
        <p:nvSpPr>
          <p:cNvPr id="38915" name="Rectangle 3"/>
          <p:cNvSpPr>
            <a:spLocks noGrp="1" noChangeArrowheads="1"/>
          </p:cNvSpPr>
          <p:nvPr>
            <p:ph sz="half" idx="2"/>
          </p:nvPr>
        </p:nvSpPr>
        <p:spPr>
          <a:xfrm>
            <a:off x="304800" y="2590800"/>
            <a:ext cx="4343400" cy="4114800"/>
          </a:xfrm>
        </p:spPr>
        <p:txBody>
          <a:bodyPr/>
          <a:lstStyle/>
          <a:p>
            <a:pPr algn="ctr" eaLnBrk="1" hangingPunct="1">
              <a:buFont typeface="Wingdings" pitchFamily="2" charset="2"/>
              <a:buNone/>
            </a:pPr>
            <a:r>
              <a:rPr lang="en-US" sz="3200" i="1" smtClean="0">
                <a:latin typeface="Calibri" pitchFamily="34" charset="0"/>
              </a:rPr>
              <a:t>Marriage does not exist merely for the reproduction of another member of the species, </a:t>
            </a:r>
          </a:p>
          <a:p>
            <a:pPr algn="ctr" eaLnBrk="1" hangingPunct="1">
              <a:buFont typeface="Wingdings" pitchFamily="2" charset="2"/>
              <a:buNone/>
            </a:pPr>
            <a:r>
              <a:rPr lang="en-US" sz="3200" i="1" smtClean="0">
                <a:latin typeface="Calibri" pitchFamily="34" charset="0"/>
              </a:rPr>
              <a:t>but for the creation of a communion of persons.</a:t>
            </a:r>
            <a:r>
              <a:rPr lang="en-US" sz="3200" smtClean="0">
                <a:latin typeface="Calibri" pitchFamily="34" charset="0"/>
              </a:rPr>
              <a:t>   </a:t>
            </a:r>
          </a:p>
          <a:p>
            <a:pPr eaLnBrk="1" hangingPunct="1"/>
            <a:endParaRPr lang="en-US" sz="1000" smtClean="0"/>
          </a:p>
        </p:txBody>
      </p:sp>
      <p:pic>
        <p:nvPicPr>
          <p:cNvPr id="38916" name="Picture 4" descr="MPj04403260000[1]"/>
          <p:cNvPicPr>
            <a:picLocks noChangeAspect="1" noChangeArrowheads="1"/>
          </p:cNvPicPr>
          <p:nvPr/>
        </p:nvPicPr>
        <p:blipFill>
          <a:blip r:embed="rId2" cstate="print"/>
          <a:srcRect/>
          <a:stretch>
            <a:fillRect/>
          </a:stretch>
        </p:blipFill>
        <p:spPr bwMode="auto">
          <a:xfrm>
            <a:off x="4800600" y="304800"/>
            <a:ext cx="406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1066800"/>
            <a:ext cx="3865563" cy="1981200"/>
          </a:xfrm>
        </p:spPr>
        <p:txBody>
          <a:bodyPr wrap="square" lIns="91440" tIns="45720" rIns="91440" bIns="45720" numCol="1" anchorCtr="0" compatLnSpc="1">
            <a:prstTxWarp prst="textNoShape">
              <a:avLst/>
            </a:prstTxWarp>
            <a:normAutofit/>
          </a:bodyPr>
          <a:lstStyle/>
          <a:p>
            <a:pPr algn="ctr" eaLnBrk="1" hangingPunct="1">
              <a:defRPr/>
            </a:pPr>
            <a:r>
              <a:rPr lang="en-US" sz="6000" dirty="0" smtClean="0">
                <a:latin typeface="Calibri" pitchFamily="34" charset="0"/>
                <a:cs typeface="Calibri" pitchFamily="34" charset="0"/>
              </a:rPr>
              <a:t>Two Ends of Marriage</a:t>
            </a:r>
          </a:p>
        </p:txBody>
      </p:sp>
      <p:sp>
        <p:nvSpPr>
          <p:cNvPr id="39939" name="Rectangle 3"/>
          <p:cNvSpPr>
            <a:spLocks noGrp="1" noChangeArrowheads="1"/>
          </p:cNvSpPr>
          <p:nvPr>
            <p:ph sz="half" idx="2"/>
          </p:nvPr>
        </p:nvSpPr>
        <p:spPr>
          <a:xfrm>
            <a:off x="533400" y="3581400"/>
            <a:ext cx="8116888" cy="3048000"/>
          </a:xfrm>
        </p:spPr>
        <p:txBody>
          <a:bodyPr/>
          <a:lstStyle/>
          <a:p>
            <a:pPr eaLnBrk="1" hangingPunct="1">
              <a:lnSpc>
                <a:spcPct val="90000"/>
              </a:lnSpc>
              <a:buSzPct val="80000"/>
              <a:buFont typeface="Arial" charset="0"/>
              <a:buChar char="●"/>
            </a:pPr>
            <a:r>
              <a:rPr lang="en-US" sz="3200" smtClean="0">
                <a:latin typeface="Calibri" pitchFamily="34" charset="0"/>
              </a:rPr>
              <a:t>Unitive (228)</a:t>
            </a:r>
          </a:p>
          <a:p>
            <a:pPr eaLnBrk="1" hangingPunct="1">
              <a:lnSpc>
                <a:spcPct val="90000"/>
              </a:lnSpc>
              <a:buSzPct val="80000"/>
              <a:buFont typeface="Arial" charset="0"/>
              <a:buChar char="●"/>
            </a:pPr>
            <a:r>
              <a:rPr lang="en-US" sz="3200" smtClean="0">
                <a:latin typeface="Calibri" pitchFamily="34" charset="0"/>
              </a:rPr>
              <a:t>Procreative &amp; Educative </a:t>
            </a:r>
          </a:p>
          <a:p>
            <a:pPr lvl="1" eaLnBrk="1" hangingPunct="1">
              <a:lnSpc>
                <a:spcPct val="70000"/>
              </a:lnSpc>
              <a:spcAft>
                <a:spcPct val="50000"/>
              </a:spcAft>
            </a:pPr>
            <a:r>
              <a:rPr lang="en-US" sz="3200" smtClean="0">
                <a:latin typeface="Calibri" pitchFamily="34" charset="0"/>
              </a:rPr>
              <a:t> </a:t>
            </a:r>
            <a:r>
              <a:rPr lang="en-US" sz="3200" i="1" smtClean="0">
                <a:latin typeface="Calibri" pitchFamily="34" charset="0"/>
              </a:rPr>
              <a:t>Married love itself is ordered to the procreation and education of children, for, after all, the first command given Adam and Eve is “be fertile and multiply” </a:t>
            </a:r>
            <a:r>
              <a:rPr lang="en-US" sz="3200" smtClean="0">
                <a:latin typeface="Calibri" pitchFamily="34" charset="0"/>
              </a:rPr>
              <a:t>Gn1:28</a:t>
            </a:r>
          </a:p>
        </p:txBody>
      </p:sp>
      <p:pic>
        <p:nvPicPr>
          <p:cNvPr id="39940" name="Picture 4" descr="MPj04230850000[1]"/>
          <p:cNvPicPr>
            <a:picLocks noChangeAspect="1" noChangeArrowheads="1"/>
          </p:cNvPicPr>
          <p:nvPr/>
        </p:nvPicPr>
        <p:blipFill>
          <a:blip r:embed="rId2" cstate="print"/>
          <a:srcRect/>
          <a:stretch>
            <a:fillRect/>
          </a:stretch>
        </p:blipFill>
        <p:spPr bwMode="auto">
          <a:xfrm>
            <a:off x="5029200" y="228600"/>
            <a:ext cx="3621088" cy="363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xfrm>
            <a:off x="914400" y="1905000"/>
            <a:ext cx="7848600" cy="3962400"/>
          </a:xfrm>
        </p:spPr>
        <p:txBody>
          <a:bodyPr wrap="square" lIns="91440" tIns="45720" rIns="91440" bIns="45720" numCol="1" anchorCtr="0" compatLnSpc="1">
            <a:prstTxWarp prst="textNoShape">
              <a:avLst/>
            </a:prstTxWarp>
          </a:bodyPr>
          <a:lstStyle/>
          <a:p>
            <a:pPr algn="ctr">
              <a:defRPr/>
            </a:pPr>
            <a:r>
              <a:rPr lang="en-US" sz="6000" dirty="0" smtClean="0">
                <a:latin typeface="Calibri" pitchFamily="34" charset="0"/>
                <a:cs typeface="Calibri" pitchFamily="34" charset="0"/>
              </a:rPr>
              <a:t>Majority of Americans </a:t>
            </a:r>
            <a:br>
              <a:rPr lang="en-US" sz="6000" dirty="0" smtClean="0">
                <a:latin typeface="Calibri" pitchFamily="34" charset="0"/>
                <a:cs typeface="Calibri" pitchFamily="34" charset="0"/>
              </a:rPr>
            </a:br>
            <a:r>
              <a:rPr lang="en-US" sz="6000" dirty="0" smtClean="0">
                <a:latin typeface="Calibri" pitchFamily="34" charset="0"/>
                <a:cs typeface="Calibri" pitchFamily="34" charset="0"/>
              </a:rPr>
              <a:t>(89%) </a:t>
            </a:r>
            <a:br>
              <a:rPr lang="en-US" sz="6000" dirty="0" smtClean="0">
                <a:latin typeface="Calibri" pitchFamily="34" charset="0"/>
                <a:cs typeface="Calibri" pitchFamily="34" charset="0"/>
              </a:rPr>
            </a:br>
            <a:r>
              <a:rPr lang="en-US" sz="6000" dirty="0" smtClean="0">
                <a:latin typeface="Calibri" pitchFamily="34" charset="0"/>
                <a:cs typeface="Calibri" pitchFamily="34" charset="0"/>
              </a:rPr>
              <a:t>are married </a:t>
            </a:r>
            <a:br>
              <a:rPr lang="en-US" sz="6000" dirty="0" smtClean="0">
                <a:latin typeface="Calibri" pitchFamily="34" charset="0"/>
                <a:cs typeface="Calibri" pitchFamily="34" charset="0"/>
              </a:rPr>
            </a:br>
            <a:r>
              <a:rPr lang="en-US" sz="6000" dirty="0" smtClean="0">
                <a:latin typeface="Calibri" pitchFamily="34" charset="0"/>
                <a:cs typeface="Calibri" pitchFamily="34" charset="0"/>
              </a:rPr>
              <a:t>by age of 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914400" y="381000"/>
            <a:ext cx="7848600" cy="1447800"/>
          </a:xfrm>
        </p:spPr>
        <p:txBody>
          <a:bodyPr wrap="square" lIns="91440" tIns="45720" rIns="91440" bIns="45720" numCol="1" anchorCtr="0" compatLnSpc="1">
            <a:prstTxWarp prst="textNoShape">
              <a:avLst/>
            </a:prstTxWarp>
            <a:normAutofit fontScale="90000"/>
          </a:bodyPr>
          <a:lstStyle/>
          <a:p>
            <a:pPr algn="ctr" eaLnBrk="1" hangingPunct="1">
              <a:defRPr/>
            </a:pPr>
            <a:r>
              <a:rPr lang="en-US" sz="4800" dirty="0" smtClean="0"/>
              <a:t/>
            </a:r>
            <a:br>
              <a:rPr lang="en-US" sz="4800" dirty="0" smtClean="0"/>
            </a:br>
            <a:r>
              <a:rPr lang="en-US" sz="4800" dirty="0" smtClean="0"/>
              <a:t>Married People </a:t>
            </a:r>
            <a:br>
              <a:rPr lang="en-US" sz="4800" dirty="0" smtClean="0"/>
            </a:br>
            <a:r>
              <a:rPr lang="en-US" sz="4800" dirty="0" smtClean="0"/>
              <a:t>are Healthier &amp; Happier</a:t>
            </a:r>
            <a:endParaRPr lang="en-US" sz="3600" dirty="0" smtClean="0"/>
          </a:p>
        </p:txBody>
      </p:sp>
      <p:sp>
        <p:nvSpPr>
          <p:cNvPr id="41987" name="Rectangle 3"/>
          <p:cNvSpPr>
            <a:spLocks noGrp="1"/>
          </p:cNvSpPr>
          <p:nvPr>
            <p:ph idx="1"/>
          </p:nvPr>
        </p:nvSpPr>
        <p:spPr>
          <a:xfrm>
            <a:off x="914400" y="2209800"/>
            <a:ext cx="7772400" cy="3765550"/>
          </a:xfrm>
        </p:spPr>
        <p:txBody>
          <a:bodyPr/>
          <a:lstStyle/>
          <a:p>
            <a:pPr eaLnBrk="1" hangingPunct="1"/>
            <a:r>
              <a:rPr lang="en-US" sz="3600" dirty="0" smtClean="0">
                <a:latin typeface="Calibri" pitchFamily="34" charset="0"/>
              </a:rPr>
              <a:t>Married men earn 10% - 40% more money </a:t>
            </a:r>
          </a:p>
          <a:p>
            <a:pPr eaLnBrk="1" hangingPunct="1"/>
            <a:r>
              <a:rPr lang="en-US" sz="3600" dirty="0" smtClean="0">
                <a:latin typeface="Calibri" pitchFamily="34" charset="0"/>
              </a:rPr>
              <a:t>Married people live longer as well and spend less time in hospital. </a:t>
            </a:r>
          </a:p>
          <a:p>
            <a:pPr eaLnBrk="1" hangingPunct="1"/>
            <a:r>
              <a:rPr lang="en-US" sz="3600" dirty="0" smtClean="0">
                <a:latin typeface="Calibri" pitchFamily="34" charset="0"/>
              </a:rPr>
              <a:t>Single men 2 </a:t>
            </a:r>
            <a:r>
              <a:rPr lang="en-US" sz="3600" dirty="0" err="1" smtClean="0">
                <a:latin typeface="Calibri" pitchFamily="34" charset="0"/>
              </a:rPr>
              <a:t>x’s</a:t>
            </a:r>
            <a:r>
              <a:rPr lang="en-US" sz="3600" dirty="0" smtClean="0">
                <a:latin typeface="Calibri" pitchFamily="34" charset="0"/>
              </a:rPr>
              <a:t> more, and 25 % say their drinking causes problems.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6000" dirty="0" smtClean="0">
                <a:latin typeface="Calibri" pitchFamily="34" charset="0"/>
                <a:cs typeface="Calibri" pitchFamily="34" charset="0"/>
              </a:rPr>
              <a:t>History</a:t>
            </a:r>
          </a:p>
        </p:txBody>
      </p:sp>
      <p:sp>
        <p:nvSpPr>
          <p:cNvPr id="12291" name="Rectangle 3"/>
          <p:cNvSpPr>
            <a:spLocks noGrp="1"/>
          </p:cNvSpPr>
          <p:nvPr>
            <p:ph type="body" sz="half" idx="1"/>
          </p:nvPr>
        </p:nvSpPr>
        <p:spPr>
          <a:xfrm>
            <a:off x="457200" y="1524000"/>
            <a:ext cx="5410200" cy="5105400"/>
          </a:xfrm>
        </p:spPr>
        <p:txBody>
          <a:bodyPr/>
          <a:lstStyle/>
          <a:p>
            <a:pPr>
              <a:spcBef>
                <a:spcPct val="0"/>
              </a:spcBef>
            </a:pPr>
            <a:r>
              <a:rPr lang="en-US" sz="3200" smtClean="0">
                <a:latin typeface="Calibri" pitchFamily="34" charset="0"/>
              </a:rPr>
              <a:t>As old as records – through all societies – marriage was backbone of a secure environment</a:t>
            </a:r>
          </a:p>
          <a:p>
            <a:pPr>
              <a:spcBef>
                <a:spcPct val="0"/>
              </a:spcBef>
              <a:buFont typeface="Wingdings" pitchFamily="2" charset="2"/>
              <a:buNone/>
            </a:pPr>
            <a:endParaRPr lang="en-US" sz="3200" smtClean="0">
              <a:latin typeface="Calibri" pitchFamily="34" charset="0"/>
            </a:endParaRPr>
          </a:p>
          <a:p>
            <a:pPr>
              <a:spcBef>
                <a:spcPct val="0"/>
              </a:spcBef>
            </a:pPr>
            <a:r>
              <a:rPr lang="en-US" sz="3200" smtClean="0">
                <a:latin typeface="Calibri" pitchFamily="34" charset="0"/>
              </a:rPr>
              <a:t>Purpose of Marriage </a:t>
            </a:r>
          </a:p>
          <a:p>
            <a:pPr lvl="1">
              <a:spcBef>
                <a:spcPct val="0"/>
              </a:spcBef>
            </a:pPr>
            <a:r>
              <a:rPr lang="en-US" sz="3200" smtClean="0">
                <a:latin typeface="Calibri" pitchFamily="34" charset="0"/>
              </a:rPr>
              <a:t>Stability of society </a:t>
            </a:r>
          </a:p>
          <a:p>
            <a:pPr lvl="1">
              <a:spcBef>
                <a:spcPct val="0"/>
              </a:spcBef>
              <a:buFont typeface="Wingdings" pitchFamily="2" charset="2"/>
              <a:buChar char="Ø"/>
            </a:pPr>
            <a:r>
              <a:rPr lang="en-US" sz="3200" smtClean="0">
                <a:latin typeface="Calibri" pitchFamily="34" charset="0"/>
              </a:rPr>
              <a:t>Children’s protection</a:t>
            </a:r>
          </a:p>
          <a:p>
            <a:pPr lvl="1">
              <a:spcBef>
                <a:spcPct val="0"/>
              </a:spcBef>
              <a:buFont typeface="Wingdings" pitchFamily="2" charset="2"/>
              <a:buChar char="Ø"/>
            </a:pPr>
            <a:r>
              <a:rPr lang="en-US" sz="3200" smtClean="0">
                <a:latin typeface="Calibri" pitchFamily="34" charset="0"/>
              </a:rPr>
              <a:t>Passing down inheritance</a:t>
            </a:r>
          </a:p>
          <a:p>
            <a:pPr lvl="1">
              <a:spcBef>
                <a:spcPct val="0"/>
              </a:spcBef>
              <a:buFont typeface="Wingdings" pitchFamily="2" charset="2"/>
              <a:buChar char="Ø"/>
            </a:pPr>
            <a:r>
              <a:rPr lang="en-US" sz="3200" smtClean="0">
                <a:latin typeface="Calibri" pitchFamily="34" charset="0"/>
              </a:rPr>
              <a:t>Common Good</a:t>
            </a:r>
          </a:p>
          <a:p>
            <a:pPr lvl="1"/>
            <a:endParaRPr lang="en-US" sz="2200" smtClean="0"/>
          </a:p>
          <a:p>
            <a:pPr lvl="1"/>
            <a:endParaRPr lang="en-US" sz="2200" smtClean="0"/>
          </a:p>
          <a:p>
            <a:pPr lvl="1">
              <a:buFont typeface="Wingdings" pitchFamily="2" charset="2"/>
              <a:buNone/>
            </a:pPr>
            <a:endParaRPr lang="en-US" sz="2200" smtClean="0"/>
          </a:p>
        </p:txBody>
      </p:sp>
      <p:pic>
        <p:nvPicPr>
          <p:cNvPr id="12292" name="Picture 4" descr="MPj04007910000[1]"/>
          <p:cNvPicPr>
            <a:picLocks noChangeAspect="1" noChangeArrowheads="1"/>
          </p:cNvPicPr>
          <p:nvPr/>
        </p:nvPicPr>
        <p:blipFill>
          <a:blip r:embed="rId3" cstate="print"/>
          <a:srcRect/>
          <a:stretch>
            <a:fillRect/>
          </a:stretch>
        </p:blipFill>
        <p:spPr bwMode="auto">
          <a:xfrm>
            <a:off x="5562600" y="381000"/>
            <a:ext cx="335121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p:cNvSpPr>
          <p:nvPr>
            <p:ph type="title"/>
          </p:nvPr>
        </p:nvSpPr>
        <p:spPr bwMode="auto">
          <a:xfrm>
            <a:off x="914400" y="381000"/>
            <a:ext cx="7848600" cy="1447800"/>
          </a:xfrm>
        </p:spPr>
        <p:txBody>
          <a:bodyPr wrap="square" lIns="91440" tIns="45720" rIns="91440" bIns="45720" numCol="1" anchorCtr="0" compatLnSpc="1">
            <a:prstTxWarp prst="textNoShape">
              <a:avLst/>
            </a:prstTxWarp>
            <a:normAutofit fontScale="90000"/>
          </a:bodyPr>
          <a:lstStyle/>
          <a:p>
            <a:pPr algn="ctr" eaLnBrk="1" hangingPunct="1">
              <a:defRPr/>
            </a:pPr>
            <a:r>
              <a:rPr lang="en-US" sz="4800" dirty="0" smtClean="0">
                <a:latin typeface="Calibri" pitchFamily="34" charset="0"/>
                <a:cs typeface="Calibri" pitchFamily="34" charset="0"/>
              </a:rPr>
              <a:t>Married People </a:t>
            </a:r>
            <a:br>
              <a:rPr lang="en-US" sz="4800" dirty="0" smtClean="0">
                <a:latin typeface="Calibri" pitchFamily="34" charset="0"/>
                <a:cs typeface="Calibri" pitchFamily="34" charset="0"/>
              </a:rPr>
            </a:br>
            <a:r>
              <a:rPr lang="en-US" sz="4800" dirty="0" smtClean="0">
                <a:latin typeface="Calibri" pitchFamily="34" charset="0"/>
                <a:cs typeface="Calibri" pitchFamily="34" charset="0"/>
              </a:rPr>
              <a:t>are Healthier &amp; Happier</a:t>
            </a:r>
            <a:endParaRPr lang="en-US" sz="3600" dirty="0" smtClean="0"/>
          </a:p>
        </p:txBody>
      </p:sp>
      <p:sp>
        <p:nvSpPr>
          <p:cNvPr id="44034" name="Rectangle 3"/>
          <p:cNvSpPr>
            <a:spLocks noGrp="1"/>
          </p:cNvSpPr>
          <p:nvPr>
            <p:ph idx="1"/>
          </p:nvPr>
        </p:nvSpPr>
        <p:spPr>
          <a:xfrm>
            <a:off x="914400" y="1905000"/>
            <a:ext cx="7772400" cy="4451350"/>
          </a:xfrm>
        </p:spPr>
        <p:txBody>
          <a:bodyPr>
            <a:normAutofit lnSpcReduction="10000"/>
          </a:bodyPr>
          <a:lstStyle/>
          <a:p>
            <a:pPr eaLnBrk="1" hangingPunct="1">
              <a:lnSpc>
                <a:spcPct val="80000"/>
              </a:lnSpc>
            </a:pPr>
            <a:r>
              <a:rPr lang="en-US" sz="2800" smtClean="0">
                <a:latin typeface="Calibri" pitchFamily="34" charset="0"/>
              </a:rPr>
              <a:t>Have sex Twice a week </a:t>
            </a:r>
          </a:p>
          <a:p>
            <a:pPr marL="742950" lvl="1" eaLnBrk="1" hangingPunct="1">
              <a:lnSpc>
                <a:spcPct val="80000"/>
              </a:lnSpc>
            </a:pPr>
            <a:r>
              <a:rPr lang="en-US" sz="2800" smtClean="0">
                <a:latin typeface="Calibri" pitchFamily="34" charset="0"/>
              </a:rPr>
              <a:t>Married People (40%) </a:t>
            </a:r>
          </a:p>
          <a:p>
            <a:pPr marL="742950" lvl="1" eaLnBrk="1" hangingPunct="1">
              <a:lnSpc>
                <a:spcPct val="80000"/>
              </a:lnSpc>
            </a:pPr>
            <a:r>
              <a:rPr lang="en-US" sz="2800" smtClean="0">
                <a:latin typeface="Calibri" pitchFamily="34" charset="0"/>
              </a:rPr>
              <a:t>Single and cohabitating (20-25%) </a:t>
            </a:r>
          </a:p>
          <a:p>
            <a:pPr eaLnBrk="1" hangingPunct="1">
              <a:lnSpc>
                <a:spcPct val="80000"/>
              </a:lnSpc>
            </a:pPr>
            <a:r>
              <a:rPr lang="en-US" sz="2800" smtClean="0">
                <a:latin typeface="Calibri" pitchFamily="34" charset="0"/>
              </a:rPr>
              <a:t>More Emotional &amp; Physically Sexually Satisfied</a:t>
            </a:r>
          </a:p>
          <a:p>
            <a:pPr marL="742950" lvl="1" eaLnBrk="1" hangingPunct="1">
              <a:lnSpc>
                <a:spcPct val="80000"/>
              </a:lnSpc>
            </a:pPr>
            <a:r>
              <a:rPr lang="en-US" sz="2800" smtClean="0">
                <a:latin typeface="Calibri" pitchFamily="34" charset="0"/>
              </a:rPr>
              <a:t>Married Women (Over 40%) </a:t>
            </a:r>
          </a:p>
          <a:p>
            <a:pPr marL="742950" lvl="1" eaLnBrk="1" hangingPunct="1">
              <a:lnSpc>
                <a:spcPct val="80000"/>
              </a:lnSpc>
            </a:pPr>
            <a:r>
              <a:rPr lang="en-US" sz="2800" smtClean="0">
                <a:latin typeface="Calibri" pitchFamily="34" charset="0"/>
              </a:rPr>
              <a:t>Single women (30%) </a:t>
            </a:r>
          </a:p>
          <a:p>
            <a:pPr marL="742950" lvl="1" eaLnBrk="1" hangingPunct="1">
              <a:lnSpc>
                <a:spcPct val="80000"/>
              </a:lnSpc>
            </a:pPr>
            <a:r>
              <a:rPr lang="en-US" sz="2800" smtClean="0">
                <a:latin typeface="Calibri" pitchFamily="34" charset="0"/>
              </a:rPr>
              <a:t>Married Men (50%)</a:t>
            </a:r>
          </a:p>
          <a:p>
            <a:pPr marL="742950" lvl="1" eaLnBrk="1" hangingPunct="1">
              <a:lnSpc>
                <a:spcPct val="80000"/>
              </a:lnSpc>
            </a:pPr>
            <a:r>
              <a:rPr lang="en-US" sz="2800" smtClean="0">
                <a:latin typeface="Calibri" pitchFamily="34" charset="0"/>
              </a:rPr>
              <a:t>Cohabitating men (38%)</a:t>
            </a:r>
          </a:p>
          <a:p>
            <a:pPr eaLnBrk="1" hangingPunct="1">
              <a:lnSpc>
                <a:spcPct val="80000"/>
              </a:lnSpc>
            </a:pPr>
            <a:r>
              <a:rPr lang="en-US" sz="2800" smtClean="0">
                <a:latin typeface="Calibri" pitchFamily="34" charset="0"/>
              </a:rPr>
              <a:t>86% of the married people who rated their marriages as unhappy who stayed together rated the marriage as having improved 5 years later.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ctrTitle" idx="4294967295"/>
          </p:nvPr>
        </p:nvSpPr>
        <p:spPr bwMode="auto">
          <a:xfrm>
            <a:off x="0" y="2130425"/>
            <a:ext cx="7772400" cy="2670175"/>
          </a:xfrm>
        </p:spPr>
        <p:txBody>
          <a:bodyPr wrap="square" lIns="91440" tIns="45720" rIns="91440" bIns="45720" numCol="1" anchorCtr="0" compatLnSpc="1">
            <a:prstTxWarp prst="textNoShape">
              <a:avLst/>
            </a:prstTxWarp>
          </a:bodyPr>
          <a:lstStyle/>
          <a:p>
            <a:pPr algn="ctr" eaLnBrk="1" hangingPunct="1">
              <a:defRPr/>
            </a:pPr>
            <a:r>
              <a:rPr lang="en-US" sz="6000" b="1" dirty="0" smtClean="0">
                <a:latin typeface="Calibri" pitchFamily="34" charset="0"/>
                <a:cs typeface="Calibri" pitchFamily="34" charset="0"/>
              </a:rPr>
              <a:t>Marriage Matters</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i="1" dirty="0" smtClean="0">
                <a:latin typeface="Calibri" pitchFamily="34" charset="0"/>
                <a:cs typeface="Calibri" pitchFamily="34" charset="0"/>
              </a:rPr>
              <a:t>to our society as a whole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xfrm>
            <a:off x="457200" y="457200"/>
            <a:ext cx="8229600" cy="1143000"/>
          </a:xfrm>
        </p:spPr>
        <p:txBody>
          <a:bodyPr wrap="square" lIns="91440" tIns="45720" rIns="91440" bIns="45720" numCol="1" anchorCtr="0" compatLnSpc="1">
            <a:prstTxWarp prst="textNoShape">
              <a:avLst/>
            </a:prstTxWarp>
          </a:bodyPr>
          <a:lstStyle/>
          <a:p>
            <a:pPr algn="ctr">
              <a:defRPr/>
            </a:pPr>
            <a:r>
              <a:rPr lang="en-US" sz="6000" dirty="0" smtClean="0">
                <a:latin typeface="Calibri" pitchFamily="34" charset="0"/>
                <a:cs typeface="Calibri" pitchFamily="34" charset="0"/>
              </a:rPr>
              <a:t>Children</a:t>
            </a:r>
          </a:p>
        </p:txBody>
      </p:sp>
      <p:sp>
        <p:nvSpPr>
          <p:cNvPr id="47107" name="Rectangle 3"/>
          <p:cNvSpPr>
            <a:spLocks noGrp="1"/>
          </p:cNvSpPr>
          <p:nvPr>
            <p:ph idx="1"/>
          </p:nvPr>
        </p:nvSpPr>
        <p:spPr>
          <a:xfrm>
            <a:off x="609600" y="1447800"/>
            <a:ext cx="8305800" cy="5181600"/>
          </a:xfrm>
        </p:spPr>
        <p:txBody>
          <a:bodyPr/>
          <a:lstStyle/>
          <a:p>
            <a:pPr>
              <a:spcBef>
                <a:spcPct val="0"/>
              </a:spcBef>
            </a:pPr>
            <a:r>
              <a:rPr lang="en-US" sz="3600" i="1" dirty="0" smtClean="0">
                <a:latin typeface="Calibri" pitchFamily="34" charset="0"/>
              </a:rPr>
              <a:t>"By its very nature …marriage … is ordered to the procreation and education of the offspring </a:t>
            </a:r>
          </a:p>
          <a:p>
            <a:pPr>
              <a:spcBef>
                <a:spcPct val="0"/>
              </a:spcBef>
            </a:pPr>
            <a:endParaRPr lang="en-US" sz="3600" i="1" dirty="0" smtClean="0">
              <a:latin typeface="Calibri" pitchFamily="34" charset="0"/>
            </a:endParaRPr>
          </a:p>
          <a:p>
            <a:pPr>
              <a:spcBef>
                <a:spcPct val="0"/>
              </a:spcBef>
            </a:pPr>
            <a:r>
              <a:rPr lang="en-US" sz="3600" b="1" i="1" u="sng" dirty="0" smtClean="0">
                <a:latin typeface="Calibri" pitchFamily="34" charset="0"/>
              </a:rPr>
              <a:t>Its crowning glory</a:t>
            </a:r>
          </a:p>
          <a:p>
            <a:pPr>
              <a:spcBef>
                <a:spcPct val="0"/>
              </a:spcBef>
              <a:buFont typeface="Wingdings" pitchFamily="2" charset="2"/>
              <a:buNone/>
            </a:pPr>
            <a:endParaRPr lang="en-US" sz="3600" b="1" i="1" u="sng" dirty="0" smtClean="0">
              <a:latin typeface="Calibri" pitchFamily="34" charset="0"/>
            </a:endParaRPr>
          </a:p>
          <a:p>
            <a:pPr>
              <a:spcBef>
                <a:spcPct val="0"/>
              </a:spcBef>
            </a:pPr>
            <a:r>
              <a:rPr lang="en-US" sz="3600" i="1" dirty="0" smtClean="0">
                <a:latin typeface="Calibri" pitchFamily="34" charset="0"/>
              </a:rPr>
              <a:t>Children are the </a:t>
            </a:r>
            <a:r>
              <a:rPr lang="en-US" sz="3600" b="1" i="1" u="sng" dirty="0" smtClean="0">
                <a:latin typeface="Calibri" pitchFamily="34" charset="0"/>
              </a:rPr>
              <a:t>supreme gift of marriage</a:t>
            </a:r>
            <a:r>
              <a:rPr lang="en-US" sz="3600" i="1" dirty="0" smtClean="0">
                <a:latin typeface="Calibri" pitchFamily="34" charset="0"/>
              </a:rPr>
              <a:t> and contribute greatly to the good of the parents themselves. </a:t>
            </a:r>
            <a:r>
              <a:rPr lang="en-US" sz="2800" i="1" dirty="0" smtClean="0"/>
              <a:t>CCC 1652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990600" y="533400"/>
            <a:ext cx="7620000" cy="641350"/>
          </a:xfrm>
          <a:prstGeom prst="rect">
            <a:avLst/>
          </a:prstGeom>
          <a:noFill/>
          <a:ln w="9525">
            <a:noFill/>
            <a:miter lim="800000"/>
            <a:headEnd/>
            <a:tailEnd/>
          </a:ln>
        </p:spPr>
        <p:txBody>
          <a:bodyPr>
            <a:spAutoFit/>
          </a:bodyPr>
          <a:lstStyle/>
          <a:p>
            <a:pPr>
              <a:spcBef>
                <a:spcPct val="50000"/>
              </a:spcBef>
            </a:pPr>
            <a:r>
              <a:rPr lang="en-US" sz="3600" b="1">
                <a:latin typeface="Calibri" pitchFamily="34" charset="0"/>
              </a:rPr>
              <a:t>Made for Life</a:t>
            </a:r>
          </a:p>
        </p:txBody>
      </p:sp>
      <p:sp>
        <p:nvSpPr>
          <p:cNvPr id="48131" name="Rectangle 6"/>
          <p:cNvSpPr>
            <a:spLocks noChangeArrowheads="1"/>
          </p:cNvSpPr>
          <p:nvPr/>
        </p:nvSpPr>
        <p:spPr bwMode="auto">
          <a:xfrm>
            <a:off x="1981200" y="1752600"/>
            <a:ext cx="5761038" cy="369888"/>
          </a:xfrm>
          <a:prstGeom prst="rect">
            <a:avLst/>
          </a:prstGeom>
          <a:noFill/>
          <a:ln w="9525">
            <a:noFill/>
            <a:miter lim="800000"/>
            <a:headEnd/>
            <a:tailEnd/>
          </a:ln>
        </p:spPr>
        <p:txBody>
          <a:bodyPr wrap="none">
            <a:spAutoFit/>
          </a:bodyPr>
          <a:lstStyle/>
          <a:p>
            <a:pPr>
              <a:spcBef>
                <a:spcPct val="50000"/>
              </a:spcBef>
            </a:pPr>
            <a:r>
              <a:rPr lang="en-US" dirty="0">
                <a:latin typeface="Calibri" pitchFamily="34" charset="0"/>
              </a:rPr>
              <a:t>http://</a:t>
            </a:r>
            <a:r>
              <a:rPr lang="en-US" dirty="0">
                <a:latin typeface="Calibri" pitchFamily="34" charset="0"/>
                <a:hlinkClick r:id="rId3"/>
              </a:rPr>
              <a:t>www.marriageuniqueforareason.org/children-video</a:t>
            </a:r>
            <a:r>
              <a:rPr lang="en-US" dirty="0">
                <a:latin typeface="Calibri" pitchFamily="34"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ctrTitle" idx="4294967295"/>
          </p:nvPr>
        </p:nvSpPr>
        <p:spPr bwMode="auto">
          <a:xfrm>
            <a:off x="0" y="2130425"/>
            <a:ext cx="7772400" cy="2670175"/>
          </a:xfrm>
        </p:spPr>
        <p:txBody>
          <a:bodyPr wrap="square" lIns="91440" tIns="45720" rIns="91440" bIns="45720" numCol="1" anchorCtr="0" compatLnSpc="1">
            <a:prstTxWarp prst="textNoShape">
              <a:avLst/>
            </a:prstTxWarp>
          </a:bodyPr>
          <a:lstStyle/>
          <a:p>
            <a:pPr algn="ctr" eaLnBrk="1" hangingPunct="1">
              <a:defRPr/>
            </a:pPr>
            <a:r>
              <a:rPr lang="en-US" sz="6000" b="1" dirty="0" smtClean="0">
                <a:latin typeface="Calibri" pitchFamily="34" charset="0"/>
                <a:cs typeface="Calibri" pitchFamily="34" charset="0"/>
              </a:rPr>
              <a:t>Marriage Matters</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i="1" dirty="0" smtClean="0">
                <a:latin typeface="Calibri" pitchFamily="34" charset="0"/>
                <a:cs typeface="Calibri" pitchFamily="34" charset="0"/>
              </a:rPr>
              <a:t>to Children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914400" y="304800"/>
            <a:ext cx="7772400" cy="1773238"/>
          </a:xfrm>
        </p:spPr>
        <p:txBody>
          <a:bodyPr wrap="square" lIns="91440" tIns="45720" rIns="91440" bIns="45720" numCol="1" anchorCtr="0" compatLnSpc="1">
            <a:prstTxWarp prst="textNoShape">
              <a:avLst/>
            </a:prstTxWarp>
          </a:bodyPr>
          <a:lstStyle/>
          <a:p>
            <a:pPr algn="ctr" eaLnBrk="1" hangingPunct="1">
              <a:defRPr/>
            </a:pPr>
            <a:r>
              <a:rPr lang="en-US" sz="4400" dirty="0" smtClean="0">
                <a:latin typeface="Calibri" pitchFamily="34" charset="0"/>
                <a:cs typeface="Calibri" pitchFamily="34" charset="0"/>
              </a:rPr>
              <a:t>Why would one couple’s marriage matter to anyone else?</a:t>
            </a:r>
          </a:p>
        </p:txBody>
      </p:sp>
      <p:sp>
        <p:nvSpPr>
          <p:cNvPr id="51203" name="Rectangle 3"/>
          <p:cNvSpPr>
            <a:spLocks noGrp="1"/>
          </p:cNvSpPr>
          <p:nvPr>
            <p:ph idx="1"/>
          </p:nvPr>
        </p:nvSpPr>
        <p:spPr>
          <a:xfrm>
            <a:off x="914400" y="5643563"/>
            <a:ext cx="7772400" cy="1062037"/>
          </a:xfrm>
        </p:spPr>
        <p:txBody>
          <a:bodyPr>
            <a:normAutofit lnSpcReduction="10000"/>
          </a:bodyPr>
          <a:lstStyle/>
          <a:p>
            <a:pPr marL="68263" indent="0" algn="ctr" eaLnBrk="1" hangingPunct="1">
              <a:buFont typeface="Wingdings" pitchFamily="2" charset="2"/>
              <a:buNone/>
            </a:pPr>
            <a:r>
              <a:rPr lang="en-US" sz="3200" smtClean="0">
                <a:latin typeface="Calibri" pitchFamily="34" charset="0"/>
              </a:rPr>
              <a:t>Research has shown that we affect at least five generations</a:t>
            </a:r>
          </a:p>
        </p:txBody>
      </p:sp>
      <p:pic>
        <p:nvPicPr>
          <p:cNvPr id="51204" name="Picture 2"/>
          <p:cNvPicPr>
            <a:picLocks noChangeAspect="1" noChangeArrowheads="1"/>
          </p:cNvPicPr>
          <p:nvPr/>
        </p:nvPicPr>
        <p:blipFill>
          <a:blip r:embed="rId2" cstate="print"/>
          <a:srcRect/>
          <a:stretch>
            <a:fillRect/>
          </a:stretch>
        </p:blipFill>
        <p:spPr bwMode="auto">
          <a:xfrm>
            <a:off x="1981200" y="2046669"/>
            <a:ext cx="5181600" cy="359689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2" cstate="print"/>
          <a:srcRect l="32684" t="21756" r="33492" b="32500"/>
          <a:stretch>
            <a:fillRect/>
          </a:stretch>
        </p:blipFill>
        <p:spPr bwMode="auto">
          <a:xfrm>
            <a:off x="3849688" y="152400"/>
            <a:ext cx="3124200" cy="3052763"/>
          </a:xfrm>
          <a:prstGeom prst="rect">
            <a:avLst/>
          </a:prstGeom>
          <a:noFill/>
          <a:ln w="9525">
            <a:noFill/>
            <a:miter lim="800000"/>
            <a:headEnd/>
            <a:tailEnd/>
          </a:ln>
        </p:spPr>
      </p:pic>
      <p:pic>
        <p:nvPicPr>
          <p:cNvPr id="52227" name="Picture 4"/>
          <p:cNvPicPr>
            <a:picLocks noChangeAspect="1" noChangeArrowheads="1"/>
          </p:cNvPicPr>
          <p:nvPr/>
        </p:nvPicPr>
        <p:blipFill>
          <a:blip r:embed="rId3" cstate="print"/>
          <a:srcRect l="22176" t="30116" r="21686" b="28758"/>
          <a:stretch>
            <a:fillRect/>
          </a:stretch>
        </p:blipFill>
        <p:spPr bwMode="auto">
          <a:xfrm>
            <a:off x="1406525" y="2160588"/>
            <a:ext cx="3028950" cy="290830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6019800" y="2398713"/>
            <a:ext cx="2901950" cy="2670175"/>
          </a:xfrm>
          <a:prstGeom prst="rect">
            <a:avLst/>
          </a:prstGeom>
          <a:noFill/>
          <a:ln w="9525">
            <a:noFill/>
            <a:miter lim="800000"/>
            <a:headEnd/>
            <a:tailEnd/>
          </a:ln>
        </p:spPr>
      </p:pic>
      <p:pic>
        <p:nvPicPr>
          <p:cNvPr id="52229" name="Picture 3"/>
          <p:cNvPicPr>
            <a:picLocks noChangeAspect="1" noChangeArrowheads="1"/>
          </p:cNvPicPr>
          <p:nvPr/>
        </p:nvPicPr>
        <p:blipFill>
          <a:blip r:embed="rId5" cstate="print"/>
          <a:srcRect t="5675" b="12938"/>
          <a:stretch>
            <a:fillRect/>
          </a:stretch>
        </p:blipFill>
        <p:spPr bwMode="auto">
          <a:xfrm>
            <a:off x="3886200" y="4170363"/>
            <a:ext cx="2794000" cy="2670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ctrTitle" idx="4294967295"/>
          </p:nvPr>
        </p:nvSpPr>
        <p:spPr bwMode="auto">
          <a:xfrm>
            <a:off x="0" y="2130425"/>
            <a:ext cx="7772400" cy="2670175"/>
          </a:xfrm>
        </p:spPr>
        <p:txBody>
          <a:bodyPr wrap="square" lIns="91440" tIns="45720" rIns="91440" bIns="45720" numCol="1" anchorCtr="0" compatLnSpc="1">
            <a:prstTxWarp prst="textNoShape">
              <a:avLst/>
            </a:prstTxWarp>
          </a:bodyPr>
          <a:lstStyle/>
          <a:p>
            <a:pPr algn="ctr" eaLnBrk="1" hangingPunct="1">
              <a:defRPr/>
            </a:pPr>
            <a:r>
              <a:rPr lang="en-US" sz="6000" b="1" dirty="0" smtClean="0">
                <a:latin typeface="Calibri" pitchFamily="34" charset="0"/>
                <a:cs typeface="Calibri" pitchFamily="34" charset="0"/>
              </a:rPr>
              <a:t>Marriage Matters</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i="1" dirty="0" smtClean="0">
                <a:latin typeface="Calibri" pitchFamily="34" charset="0"/>
                <a:cs typeface="Calibri" pitchFamily="34" charset="0"/>
              </a:rPr>
              <a:t>to our own families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381000"/>
            <a:ext cx="4038600" cy="2667000"/>
          </a:xfrm>
        </p:spPr>
        <p:txBody>
          <a:bodyPr wrap="square" lIns="91440" tIns="45720" rIns="91440" bIns="45720" numCol="1" anchorCtr="0" compatLnSpc="1">
            <a:prstTxWarp prst="textNoShape">
              <a:avLst/>
            </a:prstTxWarp>
            <a:normAutofit fontScale="90000"/>
          </a:bodyPr>
          <a:lstStyle/>
          <a:p>
            <a:pPr algn="ctr" eaLnBrk="1" hangingPunct="1">
              <a:defRPr/>
            </a:pPr>
            <a:r>
              <a:rPr lang="en-US" sz="4800" dirty="0" smtClean="0">
                <a:latin typeface="Calibri" pitchFamily="34" charset="0"/>
                <a:cs typeface="Calibri" pitchFamily="34" charset="0"/>
              </a:rPr>
              <a:t>Marriage is Fulfilled in the Kingdom of God</a:t>
            </a:r>
          </a:p>
        </p:txBody>
      </p:sp>
      <p:sp>
        <p:nvSpPr>
          <p:cNvPr id="54275" name="Rectangle 3"/>
          <p:cNvSpPr>
            <a:spLocks noGrp="1" noChangeArrowheads="1"/>
          </p:cNvSpPr>
          <p:nvPr>
            <p:ph idx="4294967295"/>
          </p:nvPr>
        </p:nvSpPr>
        <p:spPr>
          <a:xfrm>
            <a:off x="1295400" y="3305175"/>
            <a:ext cx="7848600" cy="2790825"/>
          </a:xfrm>
        </p:spPr>
        <p:txBody>
          <a:bodyPr/>
          <a:lstStyle/>
          <a:p>
            <a:pPr eaLnBrk="1" hangingPunct="1"/>
            <a:r>
              <a:rPr lang="en-US" smtClean="0"/>
              <a:t>[</a:t>
            </a:r>
            <a:r>
              <a:rPr lang="en-US" sz="3200" smtClean="0">
                <a:latin typeface="Calibri" pitchFamily="34" charset="0"/>
              </a:rPr>
              <a:t>Marriage] is a sign of the Kingdom because the love of Christ moves the married couple to ever greater heights of love.  (1097)</a:t>
            </a:r>
          </a:p>
          <a:p>
            <a:pPr eaLnBrk="1" hangingPunct="1"/>
            <a:r>
              <a:rPr lang="en-US" sz="3200" smtClean="0">
                <a:latin typeface="Calibri" pitchFamily="34" charset="0"/>
              </a:rPr>
              <a:t>Christian married love is a </a:t>
            </a:r>
            <a:r>
              <a:rPr lang="en-US" sz="3200" u="sng" smtClean="0">
                <a:latin typeface="Calibri" pitchFamily="34" charset="0"/>
              </a:rPr>
              <a:t>preparation for eternal-life</a:t>
            </a:r>
            <a:r>
              <a:rPr lang="en-US" sz="3200" smtClean="0">
                <a:latin typeface="Calibri" pitchFamily="34" charset="0"/>
              </a:rPr>
              <a:t>.  (1099)</a:t>
            </a:r>
          </a:p>
        </p:txBody>
      </p:sp>
      <p:pic>
        <p:nvPicPr>
          <p:cNvPr id="54276" name="Picture 4" descr="MPj04392860000[1]"/>
          <p:cNvPicPr>
            <a:picLocks noChangeAspect="1" noChangeArrowheads="1"/>
          </p:cNvPicPr>
          <p:nvPr/>
        </p:nvPicPr>
        <p:blipFill>
          <a:blip r:embed="rId2" cstate="print"/>
          <a:srcRect/>
          <a:stretch>
            <a:fillRect/>
          </a:stretch>
        </p:blipFill>
        <p:spPr bwMode="auto">
          <a:xfrm>
            <a:off x="4800600" y="228600"/>
            <a:ext cx="3886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ctrTitle" idx="4294967295"/>
          </p:nvPr>
        </p:nvSpPr>
        <p:spPr bwMode="auto">
          <a:xfrm>
            <a:off x="457200" y="381000"/>
            <a:ext cx="7772400" cy="1066800"/>
          </a:xfrm>
        </p:spPr>
        <p:txBody>
          <a:bodyPr wrap="square" lIns="91440" tIns="45720" rIns="91440" bIns="45720" numCol="1" anchorCtr="0" compatLnSpc="1">
            <a:prstTxWarp prst="textNoShape">
              <a:avLst/>
            </a:prstTxWarp>
            <a:normAutofit/>
          </a:bodyPr>
          <a:lstStyle/>
          <a:p>
            <a:pPr algn="ctr" eaLnBrk="1" hangingPunct="1">
              <a:defRPr/>
            </a:pPr>
            <a:r>
              <a:rPr lang="en-US" sz="6000" b="1" dirty="0" smtClean="0">
                <a:latin typeface="Calibri" pitchFamily="34" charset="0"/>
                <a:cs typeface="Calibri" pitchFamily="34" charset="0"/>
              </a:rPr>
              <a:t>Marriage Matters</a:t>
            </a:r>
            <a:endParaRPr lang="en-US" sz="6000" i="1" dirty="0" smtClean="0">
              <a:latin typeface="Calibri" pitchFamily="34" charset="0"/>
              <a:cs typeface="Calibri" pitchFamily="34" charset="0"/>
            </a:endParaRPr>
          </a:p>
        </p:txBody>
      </p:sp>
      <p:sp>
        <p:nvSpPr>
          <p:cNvPr id="55299" name="Text Box 3"/>
          <p:cNvSpPr txBox="1">
            <a:spLocks noChangeArrowheads="1"/>
          </p:cNvSpPr>
          <p:nvPr/>
        </p:nvSpPr>
        <p:spPr bwMode="auto">
          <a:xfrm>
            <a:off x="762000" y="1752600"/>
            <a:ext cx="8077200" cy="4032250"/>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3200" i="1" dirty="0">
                <a:solidFill>
                  <a:schemeClr val="tx2"/>
                </a:solidFill>
                <a:latin typeface="Calibri" pitchFamily="34" charset="0"/>
              </a:rPr>
              <a:t> So much, that God began all of creation around marriage and children</a:t>
            </a:r>
          </a:p>
          <a:p>
            <a:pPr>
              <a:spcBef>
                <a:spcPct val="50000"/>
              </a:spcBef>
              <a:buFontTx/>
              <a:buChar char="•"/>
            </a:pPr>
            <a:r>
              <a:rPr lang="en-US" sz="3200" dirty="0">
                <a:solidFill>
                  <a:schemeClr val="tx2"/>
                </a:solidFill>
                <a:latin typeface="Calibri" pitchFamily="34" charset="0"/>
              </a:rPr>
              <a:t> </a:t>
            </a:r>
            <a:r>
              <a:rPr lang="en-US" sz="3200" i="1" dirty="0">
                <a:solidFill>
                  <a:schemeClr val="tx2"/>
                </a:solidFill>
                <a:latin typeface="Calibri" pitchFamily="34" charset="0"/>
              </a:rPr>
              <a:t>Enough that Jesus elevated it to a sacrament</a:t>
            </a:r>
            <a:r>
              <a:rPr lang="en-US" sz="3200" dirty="0">
                <a:solidFill>
                  <a:schemeClr val="tx2"/>
                </a:solidFill>
                <a:latin typeface="Calibri" pitchFamily="34" charset="0"/>
              </a:rPr>
              <a:t> </a:t>
            </a:r>
          </a:p>
          <a:p>
            <a:pPr>
              <a:spcBef>
                <a:spcPct val="50000"/>
              </a:spcBef>
              <a:buFontTx/>
              <a:buChar char="•"/>
            </a:pPr>
            <a:r>
              <a:rPr lang="en-US" sz="3200" i="1" dirty="0">
                <a:solidFill>
                  <a:schemeClr val="tx2"/>
                </a:solidFill>
                <a:latin typeface="Calibri" pitchFamily="34" charset="0"/>
              </a:rPr>
              <a:t>To our society as a whole</a:t>
            </a:r>
          </a:p>
          <a:p>
            <a:pPr>
              <a:spcBef>
                <a:spcPct val="50000"/>
              </a:spcBef>
              <a:buFontTx/>
              <a:buChar char="•"/>
            </a:pPr>
            <a:r>
              <a:rPr lang="en-US" sz="3200" i="1" dirty="0">
                <a:solidFill>
                  <a:schemeClr val="tx2"/>
                </a:solidFill>
                <a:latin typeface="Calibri" pitchFamily="34" charset="0"/>
              </a:rPr>
              <a:t>To Children</a:t>
            </a:r>
          </a:p>
          <a:p>
            <a:pPr>
              <a:spcBef>
                <a:spcPct val="50000"/>
              </a:spcBef>
              <a:buFontTx/>
              <a:buChar char="•"/>
            </a:pPr>
            <a:r>
              <a:rPr lang="en-US" sz="3200" i="1" dirty="0">
                <a:solidFill>
                  <a:schemeClr val="tx2"/>
                </a:solidFill>
                <a:latin typeface="Calibri" pitchFamily="34" charset="0"/>
              </a:rPr>
              <a:t>And to our own families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xfrm>
            <a:off x="457200" y="277813"/>
            <a:ext cx="4114800" cy="2312987"/>
          </a:xfrm>
        </p:spPr>
        <p:txBody>
          <a:bodyPr wrap="square" lIns="91440" tIns="45720" rIns="91440" bIns="45720" numCol="1" anchorCtr="0" compatLnSpc="1">
            <a:prstTxWarp prst="textNoShape">
              <a:avLst/>
            </a:prstTxWarp>
            <a:normAutofit fontScale="90000"/>
          </a:bodyPr>
          <a:lstStyle/>
          <a:p>
            <a:pPr>
              <a:defRPr/>
            </a:pPr>
            <a:r>
              <a:rPr lang="en-US" sz="5400" dirty="0" smtClean="0">
                <a:latin typeface="Calibri" pitchFamily="34" charset="0"/>
                <a:cs typeface="Calibri" pitchFamily="34" charset="0"/>
              </a:rPr>
              <a:t>Purpose:</a:t>
            </a:r>
            <a:br>
              <a:rPr lang="en-US" sz="5400" dirty="0" smtClean="0">
                <a:latin typeface="Calibri" pitchFamily="34" charset="0"/>
                <a:cs typeface="Calibri" pitchFamily="34" charset="0"/>
              </a:rPr>
            </a:br>
            <a:r>
              <a:rPr lang="en-US" sz="5400" dirty="0" smtClean="0">
                <a:latin typeface="Calibri" pitchFamily="34" charset="0"/>
                <a:cs typeface="Calibri" pitchFamily="34" charset="0"/>
              </a:rPr>
              <a:t>Relationship was not key</a:t>
            </a:r>
          </a:p>
        </p:txBody>
      </p:sp>
      <p:sp>
        <p:nvSpPr>
          <p:cNvPr id="86019" name="Rectangle 3"/>
          <p:cNvSpPr>
            <a:spLocks noGrp="1"/>
          </p:cNvSpPr>
          <p:nvPr>
            <p:ph idx="1"/>
          </p:nvPr>
        </p:nvSpPr>
        <p:spPr>
          <a:xfrm>
            <a:off x="533400" y="2938463"/>
            <a:ext cx="8458200" cy="3417887"/>
          </a:xfrm>
        </p:spPr>
        <p:txBody>
          <a:bodyPr>
            <a:normAutofit lnSpcReduction="10000"/>
          </a:bodyPr>
          <a:lstStyle/>
          <a:p>
            <a:pPr>
              <a:lnSpc>
                <a:spcPct val="90000"/>
              </a:lnSpc>
            </a:pPr>
            <a:r>
              <a:rPr lang="en-US" sz="3200" smtClean="0">
                <a:latin typeface="Calibri" pitchFamily="34" charset="0"/>
              </a:rPr>
              <a:t>Assumed marriage was until death</a:t>
            </a:r>
          </a:p>
          <a:p>
            <a:pPr>
              <a:lnSpc>
                <a:spcPct val="90000"/>
              </a:lnSpc>
            </a:pPr>
            <a:r>
              <a:rPr lang="en-US" sz="3200" smtClean="0">
                <a:latin typeface="Calibri" pitchFamily="34" charset="0"/>
              </a:rPr>
              <a:t>Couple would work together – especially in an agrarian society</a:t>
            </a:r>
          </a:p>
          <a:p>
            <a:pPr>
              <a:lnSpc>
                <a:spcPct val="90000"/>
              </a:lnSpc>
            </a:pPr>
            <a:r>
              <a:rPr lang="en-US" sz="3200" smtClean="0">
                <a:latin typeface="Calibri" pitchFamily="34" charset="0"/>
              </a:rPr>
              <a:t>Having children was vital</a:t>
            </a:r>
          </a:p>
          <a:p>
            <a:pPr>
              <a:lnSpc>
                <a:spcPct val="90000"/>
              </a:lnSpc>
            </a:pPr>
            <a:r>
              <a:rPr lang="en-US" sz="3200" smtClean="0">
                <a:latin typeface="Calibri" pitchFamily="34" charset="0"/>
              </a:rPr>
              <a:t>Extended family were an integral part of the marriage</a:t>
            </a:r>
          </a:p>
          <a:p>
            <a:pPr>
              <a:lnSpc>
                <a:spcPct val="90000"/>
              </a:lnSpc>
            </a:pPr>
            <a:r>
              <a:rPr lang="en-US" sz="3200" smtClean="0">
                <a:latin typeface="Calibri" pitchFamily="34" charset="0"/>
              </a:rPr>
              <a:t>Roles of the husband and wife were defined </a:t>
            </a:r>
          </a:p>
          <a:p>
            <a:pPr>
              <a:lnSpc>
                <a:spcPct val="90000"/>
              </a:lnSpc>
            </a:pPr>
            <a:endParaRPr lang="en-US" sz="2600" smtClean="0"/>
          </a:p>
        </p:txBody>
      </p:sp>
      <p:pic>
        <p:nvPicPr>
          <p:cNvPr id="14340" name="Picture 4" descr="MPj04097750000[1]"/>
          <p:cNvPicPr>
            <a:picLocks noChangeAspect="1" noChangeArrowheads="1"/>
          </p:cNvPicPr>
          <p:nvPr/>
        </p:nvPicPr>
        <p:blipFill>
          <a:blip r:embed="rId3" cstate="print"/>
          <a:srcRect/>
          <a:stretch>
            <a:fillRect/>
          </a:stretch>
        </p:blipFill>
        <p:spPr bwMode="auto">
          <a:xfrm>
            <a:off x="4953000" y="304800"/>
            <a:ext cx="3911600" cy="2633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xfrm>
            <a:off x="457200" y="228600"/>
            <a:ext cx="8305800" cy="990600"/>
          </a:xfrm>
        </p:spPr>
        <p:txBody>
          <a:bodyPr wrap="square" lIns="91440" tIns="45720" rIns="91440" bIns="45720" numCol="1" anchorCtr="0" compatLnSpc="1">
            <a:prstTxWarp prst="textNoShape">
              <a:avLst/>
            </a:prstTxWarp>
            <a:normAutofit fontScale="90000"/>
          </a:bodyPr>
          <a:lstStyle/>
          <a:p>
            <a:pPr algn="ctr">
              <a:defRPr/>
            </a:pPr>
            <a:r>
              <a:rPr lang="en-US" sz="6000" dirty="0" smtClean="0"/>
              <a:t>Weddings today</a:t>
            </a:r>
          </a:p>
        </p:txBody>
      </p:sp>
      <p:sp>
        <p:nvSpPr>
          <p:cNvPr id="16387" name="Rectangle 3"/>
          <p:cNvSpPr>
            <a:spLocks noGrp="1"/>
          </p:cNvSpPr>
          <p:nvPr>
            <p:ph idx="1"/>
          </p:nvPr>
        </p:nvSpPr>
        <p:spPr>
          <a:xfrm>
            <a:off x="381000" y="2628900"/>
            <a:ext cx="4572000" cy="4305300"/>
          </a:xfrm>
        </p:spPr>
        <p:txBody>
          <a:bodyPr/>
          <a:lstStyle/>
          <a:p>
            <a:pPr>
              <a:lnSpc>
                <a:spcPct val="90000"/>
              </a:lnSpc>
            </a:pPr>
            <a:r>
              <a:rPr lang="en-US" sz="3600" smtClean="0">
                <a:latin typeface="Calibri" pitchFamily="34" charset="0"/>
              </a:rPr>
              <a:t>Marry for love</a:t>
            </a:r>
          </a:p>
          <a:p>
            <a:pPr>
              <a:lnSpc>
                <a:spcPct val="90000"/>
              </a:lnSpc>
            </a:pPr>
            <a:r>
              <a:rPr lang="en-US" sz="3600" smtClean="0">
                <a:latin typeface="Calibri" pitchFamily="34" charset="0"/>
              </a:rPr>
              <a:t>Celebration costs     on average $29,000</a:t>
            </a:r>
          </a:p>
          <a:p>
            <a:pPr>
              <a:lnSpc>
                <a:spcPct val="90000"/>
              </a:lnSpc>
            </a:pPr>
            <a:r>
              <a:rPr lang="en-US" sz="3600" smtClean="0">
                <a:latin typeface="Calibri" pitchFamily="34" charset="0"/>
              </a:rPr>
              <a:t>Engagement period one year or longer</a:t>
            </a:r>
          </a:p>
          <a:p>
            <a:pPr>
              <a:lnSpc>
                <a:spcPct val="90000"/>
              </a:lnSpc>
            </a:pPr>
            <a:r>
              <a:rPr lang="en-US" sz="3600" smtClean="0">
                <a:latin typeface="Calibri" pitchFamily="34" charset="0"/>
              </a:rPr>
              <a:t>Purpose:  Happiness</a:t>
            </a:r>
          </a:p>
          <a:p>
            <a:pPr>
              <a:lnSpc>
                <a:spcPct val="90000"/>
              </a:lnSpc>
            </a:pPr>
            <a:endParaRPr lang="en-US" sz="3400" smtClean="0"/>
          </a:p>
        </p:txBody>
      </p:sp>
      <p:pic>
        <p:nvPicPr>
          <p:cNvPr id="16388" name="Picture 4" descr="MPj04096250000[1]"/>
          <p:cNvPicPr>
            <a:picLocks noChangeAspect="1" noChangeArrowheads="1"/>
          </p:cNvPicPr>
          <p:nvPr/>
        </p:nvPicPr>
        <p:blipFill>
          <a:blip r:embed="rId3" cstate="print"/>
          <a:srcRect/>
          <a:stretch>
            <a:fillRect/>
          </a:stretch>
        </p:blipFill>
        <p:spPr bwMode="auto">
          <a:xfrm>
            <a:off x="4648200" y="1295400"/>
            <a:ext cx="4114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codden\AppData\Local\Microsoft\Windows\Temporary Internet Files\Content.IE5\ZB9VW9MF\MP900049766[1].jpg"/>
          <p:cNvPicPr>
            <a:picLocks noChangeAspect="1" noChangeArrowheads="1"/>
          </p:cNvPicPr>
          <p:nvPr/>
        </p:nvPicPr>
        <p:blipFill>
          <a:blip r:embed="rId3" cstate="print"/>
          <a:srcRect/>
          <a:stretch>
            <a:fillRect/>
          </a:stretch>
        </p:blipFill>
        <p:spPr bwMode="auto">
          <a:xfrm>
            <a:off x="2438400" y="1066801"/>
            <a:ext cx="4191000" cy="5257799"/>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1143000"/>
          </a:xfrm>
        </p:spPr>
        <p:txBody>
          <a:bodyPr wrap="square" lIns="91440" tIns="45720" rIns="91440" bIns="45720" numCol="1" anchorCtr="0" compatLnSpc="1">
            <a:prstTxWarp prst="textNoShape">
              <a:avLst/>
            </a:prstTxWarp>
          </a:bodyPr>
          <a:lstStyle/>
          <a:p>
            <a:pPr algn="ctr" eaLnBrk="1" hangingPunct="1">
              <a:defRPr/>
            </a:pPr>
            <a:r>
              <a:rPr lang="en-US" sz="6000" dirty="0" smtClean="0">
                <a:latin typeface="Calibri" pitchFamily="34" charset="0"/>
                <a:cs typeface="Calibri" pitchFamily="34" charset="0"/>
              </a:rPr>
              <a:t>What God  started</a:t>
            </a:r>
          </a:p>
        </p:txBody>
      </p:sp>
      <p:pic>
        <p:nvPicPr>
          <p:cNvPr id="20483" name="Picture 1"/>
          <p:cNvPicPr>
            <a:picLocks noChangeAspect="1"/>
          </p:cNvPicPr>
          <p:nvPr/>
        </p:nvPicPr>
        <p:blipFill>
          <a:blip r:embed="rId3" cstate="print"/>
          <a:srcRect/>
          <a:stretch>
            <a:fillRect/>
          </a:stretch>
        </p:blipFill>
        <p:spPr bwMode="auto">
          <a:xfrm>
            <a:off x="1019175" y="1524000"/>
            <a:ext cx="71056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33400" y="304800"/>
            <a:ext cx="8382000" cy="2246313"/>
          </a:xfrm>
          <a:prstGeom prst="rect">
            <a:avLst/>
          </a:prstGeom>
          <a:noFill/>
          <a:ln w="9525">
            <a:noFill/>
            <a:miter lim="800000"/>
            <a:headEnd/>
            <a:tailEnd/>
          </a:ln>
        </p:spPr>
        <p:txBody>
          <a:bodyPr>
            <a:spAutoFit/>
          </a:bodyPr>
          <a:lstStyle/>
          <a:p>
            <a:pPr algn="ctr"/>
            <a:r>
              <a:rPr lang="en-US" sz="2800" i="1">
                <a:latin typeface="Calibri" pitchFamily="34" charset="0"/>
              </a:rPr>
              <a:t>That is why a man </a:t>
            </a:r>
            <a:r>
              <a:rPr lang="en-US" sz="2800" i="1" u="sng">
                <a:latin typeface="Calibri" pitchFamily="34" charset="0"/>
              </a:rPr>
              <a:t>leaves</a:t>
            </a:r>
            <a:r>
              <a:rPr lang="en-US" sz="2800" i="1">
                <a:latin typeface="Calibri" pitchFamily="34" charset="0"/>
              </a:rPr>
              <a:t> his father and mother </a:t>
            </a:r>
          </a:p>
          <a:p>
            <a:pPr algn="ctr"/>
            <a:r>
              <a:rPr lang="en-US" sz="2800" i="1">
                <a:latin typeface="Calibri" pitchFamily="34" charset="0"/>
              </a:rPr>
              <a:t> and </a:t>
            </a:r>
            <a:r>
              <a:rPr lang="en-US" sz="2800" i="1" u="sng">
                <a:latin typeface="Calibri" pitchFamily="34" charset="0"/>
              </a:rPr>
              <a:t>clings</a:t>
            </a:r>
            <a:r>
              <a:rPr lang="en-US" sz="2800" i="1">
                <a:latin typeface="Calibri" pitchFamily="34" charset="0"/>
              </a:rPr>
              <a:t> to his wife, </a:t>
            </a:r>
          </a:p>
          <a:p>
            <a:pPr algn="ctr"/>
            <a:r>
              <a:rPr lang="en-US" sz="2800" i="1">
                <a:latin typeface="Calibri" pitchFamily="34" charset="0"/>
              </a:rPr>
              <a:t>and the two of them become </a:t>
            </a:r>
            <a:r>
              <a:rPr lang="en-US" sz="2800" i="1" u="sng">
                <a:latin typeface="Calibri" pitchFamily="34" charset="0"/>
              </a:rPr>
              <a:t>one body</a:t>
            </a:r>
            <a:r>
              <a:rPr lang="en-US" sz="2800" i="1">
                <a:latin typeface="Calibri" pitchFamily="34" charset="0"/>
              </a:rPr>
              <a:t>.  </a:t>
            </a:r>
          </a:p>
          <a:p>
            <a:pPr algn="ctr"/>
            <a:r>
              <a:rPr lang="en-US" sz="2800" i="1">
                <a:latin typeface="Calibri" pitchFamily="34" charset="0"/>
              </a:rPr>
              <a:t>The man and wife were both naked, </a:t>
            </a:r>
          </a:p>
          <a:p>
            <a:pPr algn="ctr"/>
            <a:r>
              <a:rPr lang="en-US" sz="2800" i="1">
                <a:latin typeface="Calibri" pitchFamily="34" charset="0"/>
              </a:rPr>
              <a:t>yet they felt </a:t>
            </a:r>
            <a:r>
              <a:rPr lang="en-US" sz="2800" i="1" u="sng">
                <a:latin typeface="Calibri" pitchFamily="34" charset="0"/>
              </a:rPr>
              <a:t>no shame</a:t>
            </a:r>
            <a:r>
              <a:rPr lang="en-US" sz="2800" i="1">
                <a:latin typeface="Calibri" pitchFamily="34" charset="0"/>
              </a:rPr>
              <a:t>. </a:t>
            </a:r>
            <a:r>
              <a:rPr lang="en-US" sz="1600">
                <a:latin typeface="Calibri" pitchFamily="34" charset="0"/>
              </a:rPr>
              <a:t>Genesis 2:24-25</a:t>
            </a:r>
          </a:p>
        </p:txBody>
      </p:sp>
      <p:pic>
        <p:nvPicPr>
          <p:cNvPr id="22531" name="Picture 3"/>
          <p:cNvPicPr>
            <a:picLocks noChangeAspect="1"/>
          </p:cNvPicPr>
          <p:nvPr/>
        </p:nvPicPr>
        <p:blipFill>
          <a:blip r:embed="rId3" cstate="print"/>
          <a:srcRect/>
          <a:stretch>
            <a:fillRect/>
          </a:stretch>
        </p:blipFill>
        <p:spPr bwMode="auto">
          <a:xfrm>
            <a:off x="2133600" y="2551113"/>
            <a:ext cx="5486400" cy="40878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latin typeface="Calibri" pitchFamily="34" charset="0"/>
                <a:cs typeface="Calibri" pitchFamily="34" charset="0"/>
              </a:rPr>
              <a:t>So What is Marriage?</a:t>
            </a:r>
            <a:endParaRPr lang="en-US" b="1" dirty="0">
              <a:latin typeface="Calibri" pitchFamily="34" charset="0"/>
              <a:cs typeface="Calibri" pitchFamily="34" charset="0"/>
            </a:endParaRPr>
          </a:p>
        </p:txBody>
      </p:sp>
      <p:sp>
        <p:nvSpPr>
          <p:cNvPr id="24579" name="Text Placeholder 2"/>
          <p:cNvSpPr>
            <a:spLocks noGrp="1"/>
          </p:cNvSpPr>
          <p:nvPr>
            <p:ph type="body" sz="half" idx="1"/>
          </p:nvPr>
        </p:nvSpPr>
        <p:spPr>
          <a:xfrm>
            <a:off x="838200" y="1752600"/>
            <a:ext cx="3352800" cy="4419600"/>
          </a:xfrm>
        </p:spPr>
        <p:txBody>
          <a:bodyPr/>
          <a:lstStyle/>
          <a:p>
            <a:r>
              <a:rPr lang="en-US" smtClean="0">
                <a:latin typeface="Calibri" pitchFamily="34" charset="0"/>
              </a:rPr>
              <a:t>Life-long partnership</a:t>
            </a:r>
          </a:p>
          <a:p>
            <a:r>
              <a:rPr lang="en-US" smtClean="0">
                <a:latin typeface="Calibri" pitchFamily="34" charset="0"/>
              </a:rPr>
              <a:t>Exclusive</a:t>
            </a:r>
          </a:p>
          <a:p>
            <a:r>
              <a:rPr lang="en-US" smtClean="0">
                <a:latin typeface="Calibri" pitchFamily="34" charset="0"/>
              </a:rPr>
              <a:t>Indissoluble</a:t>
            </a:r>
          </a:p>
          <a:p>
            <a:r>
              <a:rPr lang="en-US" smtClean="0">
                <a:latin typeface="Calibri" pitchFamily="34" charset="0"/>
              </a:rPr>
              <a:t>For good of spouses and children</a:t>
            </a:r>
          </a:p>
        </p:txBody>
      </p:sp>
      <p:pic>
        <p:nvPicPr>
          <p:cNvPr id="24580" name="Picture 2" descr="C:\Users\ccodden\AppData\Local\Microsoft\Windows\Temporary Internet Files\Content.IE5\230ID1LJ\MP900409625[1].jpg"/>
          <p:cNvPicPr>
            <a:picLocks noGrp="1" noChangeAspect="1" noChangeArrowheads="1"/>
          </p:cNvPicPr>
          <p:nvPr>
            <p:ph sz="half" idx="2"/>
          </p:nvPr>
        </p:nvPicPr>
        <p:blipFill>
          <a:blip r:embed="rId3" cstate="print"/>
          <a:srcRect/>
          <a:stretch>
            <a:fillRect/>
          </a:stretch>
        </p:blipFill>
        <p:spPr>
          <a:xfrm>
            <a:off x="4476750" y="1752600"/>
            <a:ext cx="4210050" cy="42100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981200"/>
            <a:ext cx="3200400" cy="2895600"/>
          </a:xfrm>
        </p:spPr>
        <p:txBody>
          <a:bodyPr/>
          <a:lstStyle/>
          <a:p>
            <a:pPr algn="ctr">
              <a:defRPr/>
            </a:pPr>
            <a:r>
              <a:rPr lang="en-US" sz="6000" dirty="0" smtClean="0">
                <a:latin typeface="Calibri" pitchFamily="34" charset="0"/>
                <a:cs typeface="Calibri" pitchFamily="34" charset="0"/>
              </a:rPr>
              <a:t>Marriage is Made for Life </a:t>
            </a:r>
            <a:endParaRPr lang="en-US" sz="6000" dirty="0">
              <a:latin typeface="Calibri" pitchFamily="34" charset="0"/>
              <a:cs typeface="Calibri" pitchFamily="34" charset="0"/>
            </a:endParaRPr>
          </a:p>
        </p:txBody>
      </p:sp>
      <p:pic>
        <p:nvPicPr>
          <p:cNvPr id="26627" name="Picture 5" descr="C:\Users\ccodden\AppData\Local\Microsoft\Windows\Temporary Internet Files\Content.IE5\70FQ2SH0\MP900439315[1].jpg"/>
          <p:cNvPicPr>
            <a:picLocks noChangeAspect="1" noChangeArrowheads="1"/>
          </p:cNvPicPr>
          <p:nvPr/>
        </p:nvPicPr>
        <p:blipFill>
          <a:blip r:embed="rId3" cstate="print"/>
          <a:srcRect/>
          <a:stretch>
            <a:fillRect/>
          </a:stretch>
        </p:blipFill>
        <p:spPr bwMode="auto">
          <a:xfrm>
            <a:off x="914400" y="457200"/>
            <a:ext cx="40386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2860</Words>
  <Application>Microsoft Office PowerPoint</Application>
  <PresentationFormat>On-screen Show (4:3)</PresentationFormat>
  <Paragraphs>207</Paragraphs>
  <Slides>29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Constantia</vt:lpstr>
      <vt:lpstr>Tahoma</vt:lpstr>
      <vt:lpstr>Wingdings</vt:lpstr>
      <vt:lpstr>Wingdings 2</vt:lpstr>
      <vt:lpstr>Flow</vt:lpstr>
      <vt:lpstr>Marriage Matters</vt:lpstr>
      <vt:lpstr>History</vt:lpstr>
      <vt:lpstr>Purpose: Relationship was not key</vt:lpstr>
      <vt:lpstr>Weddings today</vt:lpstr>
      <vt:lpstr>PowerPoint Presentation</vt:lpstr>
      <vt:lpstr>What God  started</vt:lpstr>
      <vt:lpstr>PowerPoint Presentation</vt:lpstr>
      <vt:lpstr>So What is Marriage?</vt:lpstr>
      <vt:lpstr>Marriage is Made for Life </vt:lpstr>
      <vt:lpstr>“Children are a gift and a blessing.”</vt:lpstr>
      <vt:lpstr>Sarah &amp; Abraham</vt:lpstr>
      <vt:lpstr>Marriage Matters  so much, that God began all of creation around marriage and children </vt:lpstr>
      <vt:lpstr>Pharisees asked “Is it lawful for a man to divorce his wife?”</vt:lpstr>
      <vt:lpstr>Jesus Replies</vt:lpstr>
      <vt:lpstr>Marriage Matters  enough that Jesus elevated it to a sacrament  </vt:lpstr>
      <vt:lpstr>Male-Female Complementarity</vt:lpstr>
      <vt:lpstr>Two Ends of Marriage</vt:lpstr>
      <vt:lpstr>Majority of Americans  (89%)  are married  by age of 30</vt:lpstr>
      <vt:lpstr> Married People  are Healthier &amp; Happier</vt:lpstr>
      <vt:lpstr>Married People  are Healthier &amp; Happier</vt:lpstr>
      <vt:lpstr>Marriage Matters  to our society as a whole</vt:lpstr>
      <vt:lpstr>Children</vt:lpstr>
      <vt:lpstr>PowerPoint Presentation</vt:lpstr>
      <vt:lpstr>Marriage Matters  to Children</vt:lpstr>
      <vt:lpstr>Why would one couple’s marriage matter to anyone else?</vt:lpstr>
      <vt:lpstr>PowerPoint Presentation</vt:lpstr>
      <vt:lpstr>Marriage Matters  to our own families</vt:lpstr>
      <vt:lpstr>Marriage is Fulfilled in the Kingdom of God</vt:lpstr>
      <vt:lpstr>Marriage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Matters</dc:title>
  <dc:creator>ccodden</dc:creator>
  <cp:lastModifiedBy>Karla Cross</cp:lastModifiedBy>
  <cp:revision>56</cp:revision>
  <dcterms:created xsi:type="dcterms:W3CDTF">2012-09-24T16:07:01Z</dcterms:created>
  <dcterms:modified xsi:type="dcterms:W3CDTF">2017-03-16T02:03:43Z</dcterms:modified>
</cp:coreProperties>
</file>